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9"/>
  </p:notesMasterIdLst>
  <p:sldIdLst>
    <p:sldId id="287" r:id="rId2"/>
    <p:sldId id="289" r:id="rId3"/>
    <p:sldId id="256" r:id="rId4"/>
    <p:sldId id="257" r:id="rId5"/>
    <p:sldId id="258" r:id="rId6"/>
    <p:sldId id="269" r:id="rId7"/>
    <p:sldId id="259" r:id="rId8"/>
    <p:sldId id="260" r:id="rId9"/>
    <p:sldId id="261" r:id="rId10"/>
    <p:sldId id="284" r:id="rId11"/>
    <p:sldId id="263" r:id="rId12"/>
    <p:sldId id="280" r:id="rId13"/>
    <p:sldId id="279" r:id="rId14"/>
    <p:sldId id="281" r:id="rId15"/>
    <p:sldId id="267" r:id="rId16"/>
    <p:sldId id="270" r:id="rId17"/>
    <p:sldId id="268" r:id="rId18"/>
    <p:sldId id="271" r:id="rId19"/>
    <p:sldId id="274" r:id="rId20"/>
    <p:sldId id="275" r:id="rId21"/>
    <p:sldId id="278" r:id="rId22"/>
    <p:sldId id="282" r:id="rId23"/>
    <p:sldId id="283" r:id="rId24"/>
    <p:sldId id="276" r:id="rId25"/>
    <p:sldId id="277" r:id="rId26"/>
    <p:sldId id="285" r:id="rId27"/>
    <p:sldId id="28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Simpson (Student)" initials="DS(" lastIdx="2" clrIdx="0">
    <p:extLst>
      <p:ext uri="{19B8F6BF-5375-455C-9EA6-DF929625EA0E}">
        <p15:presenceInfo xmlns:p15="http://schemas.microsoft.com/office/powerpoint/2012/main" userId="S::dsimps06@birkbeck.ac.uk::e2bebfd3-6325-405b-a347-55e1d6ecfb8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5" autoAdjust="0"/>
    <p:restoredTop sz="96357" autoAdjust="0"/>
  </p:normalViewPr>
  <p:slideViewPr>
    <p:cSldViewPr snapToGrid="0">
      <p:cViewPr varScale="1">
        <p:scale>
          <a:sx n="99" d="100"/>
          <a:sy n="99" d="100"/>
        </p:scale>
        <p:origin x="90" y="3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9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4" Type="http://schemas.openxmlformats.org/officeDocument/2006/relationships/image" Target="../media/image9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288936-626E-4D4A-BA14-52962CF3D9A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BAE089-28E4-424D-B43C-D5129A75AAD2}">
      <dgm:prSet custT="1"/>
      <dgm:spPr/>
      <dgm:t>
        <a:bodyPr/>
        <a:lstStyle/>
        <a:p>
          <a:pPr>
            <a:defRPr b="1"/>
          </a:pPr>
          <a:r>
            <a:rPr lang="en-US" sz="1400" dirty="0">
              <a:latin typeface="Times New Roman" panose="02020603050405020304" pitchFamily="18" charset="0"/>
              <a:cs typeface="Times New Roman" panose="02020603050405020304" pitchFamily="18" charset="0"/>
            </a:rPr>
            <a:t>Computation time as a factor</a:t>
          </a:r>
        </a:p>
        <a:p>
          <a:pPr>
            <a:defRPr b="1"/>
          </a:pPr>
          <a:r>
            <a:rPr lang="en-US" sz="1100" b="0" dirty="0">
              <a:latin typeface="Times New Roman" panose="02020603050405020304" pitchFamily="18" charset="0"/>
              <a:cs typeface="Times New Roman" panose="02020603050405020304" pitchFamily="18" charset="0"/>
            </a:rPr>
            <a:t>Unsupervised vs supervised models</a:t>
          </a:r>
        </a:p>
        <a:p>
          <a:pPr>
            <a:defRPr b="1"/>
          </a:pPr>
          <a:r>
            <a:rPr lang="en-US" sz="1100" b="0" dirty="0">
              <a:latin typeface="Times New Roman" panose="02020603050405020304" pitchFamily="18" charset="0"/>
              <a:cs typeface="Times New Roman" panose="02020603050405020304" pitchFamily="18" charset="0"/>
            </a:rPr>
            <a:t>Training vs Testing time</a:t>
          </a:r>
        </a:p>
      </dgm:t>
    </dgm:pt>
    <dgm:pt modelId="{37FC8D63-8FB3-4A52-8EEC-BC7C1A336DDE}" type="parTrans" cxnId="{9ACACEBA-61DF-458E-812C-B887AECF2CAD}">
      <dgm:prSet/>
      <dgm:spPr/>
      <dgm:t>
        <a:bodyPr/>
        <a:lstStyle/>
        <a:p>
          <a:endParaRPr lang="en-US"/>
        </a:p>
      </dgm:t>
    </dgm:pt>
    <dgm:pt modelId="{E2692CAD-68EE-4F99-AD1C-E4D21D932C94}" type="sibTrans" cxnId="{9ACACEBA-61DF-458E-812C-B887AECF2CAD}">
      <dgm:prSet/>
      <dgm:spPr/>
      <dgm:t>
        <a:bodyPr/>
        <a:lstStyle/>
        <a:p>
          <a:endParaRPr lang="en-US"/>
        </a:p>
      </dgm:t>
    </dgm:pt>
    <dgm:pt modelId="{0A201C21-5B42-4761-B8E7-07A18354DEF7}">
      <dgm:prSet custT="1"/>
      <dgm:spPr/>
      <dgm:t>
        <a:bodyPr/>
        <a:lstStyle/>
        <a:p>
          <a:pPr>
            <a:defRPr b="1"/>
          </a:pPr>
          <a:r>
            <a:rPr lang="en-US" sz="1400" dirty="0">
              <a:latin typeface="Times New Roman" panose="02020603050405020304" pitchFamily="18" charset="0"/>
              <a:cs typeface="Times New Roman" panose="02020603050405020304" pitchFamily="18" charset="0"/>
            </a:rPr>
            <a:t>Greedy algorithms </a:t>
          </a:r>
        </a:p>
      </dgm:t>
    </dgm:pt>
    <dgm:pt modelId="{445E5CB9-3AB5-4AAB-845B-B6A674D1296F}" type="parTrans" cxnId="{4510E0DB-15B4-47FB-AC30-64FF0C02CE98}">
      <dgm:prSet/>
      <dgm:spPr/>
      <dgm:t>
        <a:bodyPr/>
        <a:lstStyle/>
        <a:p>
          <a:endParaRPr lang="en-US"/>
        </a:p>
      </dgm:t>
    </dgm:pt>
    <dgm:pt modelId="{FE85118A-B420-4808-A219-6332F34729DE}" type="sibTrans" cxnId="{4510E0DB-15B4-47FB-AC30-64FF0C02CE98}">
      <dgm:prSet/>
      <dgm:spPr/>
      <dgm:t>
        <a:bodyPr/>
        <a:lstStyle/>
        <a:p>
          <a:endParaRPr lang="en-US"/>
        </a:p>
      </dgm:t>
    </dgm:pt>
    <dgm:pt modelId="{17535D13-BC18-48C5-9CBD-7F6A001B9EF2}">
      <dgm:prSet custT="1"/>
      <dgm:spPr/>
      <dgm:t>
        <a:bodyPr/>
        <a:lstStyle/>
        <a:p>
          <a:r>
            <a:rPr lang="en-US" sz="1100" dirty="0">
              <a:latin typeface="Times New Roman" panose="02020603050405020304" pitchFamily="18" charset="0"/>
              <a:cs typeface="Times New Roman" panose="02020603050405020304" pitchFamily="18" charset="0"/>
            </a:rPr>
            <a:t>Grid search vs Random search</a:t>
          </a:r>
        </a:p>
      </dgm:t>
    </dgm:pt>
    <dgm:pt modelId="{1A247BA3-DBA9-455D-A962-272AFD212059}" type="parTrans" cxnId="{DD76D9F0-2088-4CD0-A4C8-1A95844D05F3}">
      <dgm:prSet/>
      <dgm:spPr/>
      <dgm:t>
        <a:bodyPr/>
        <a:lstStyle/>
        <a:p>
          <a:endParaRPr lang="en-US"/>
        </a:p>
      </dgm:t>
    </dgm:pt>
    <dgm:pt modelId="{8B1AE734-9729-473D-81A2-FB8BCBB53C3E}" type="sibTrans" cxnId="{DD76D9F0-2088-4CD0-A4C8-1A95844D05F3}">
      <dgm:prSet/>
      <dgm:spPr/>
      <dgm:t>
        <a:bodyPr/>
        <a:lstStyle/>
        <a:p>
          <a:endParaRPr lang="en-US"/>
        </a:p>
      </dgm:t>
    </dgm:pt>
    <dgm:pt modelId="{3C671255-AEB8-400F-B80D-90106EF0B23A}">
      <dgm:prSet custT="1"/>
      <dgm:spPr/>
      <dgm:t>
        <a:bodyPr/>
        <a:lstStyle/>
        <a:p>
          <a:r>
            <a:rPr lang="en-US" sz="1100" dirty="0">
              <a:latin typeface="Times New Roman" panose="02020603050405020304" pitchFamily="18" charset="0"/>
              <a:cs typeface="Times New Roman" panose="02020603050405020304" pitchFamily="18" charset="0"/>
            </a:rPr>
            <a:t>k-fold cross-validation</a:t>
          </a:r>
        </a:p>
      </dgm:t>
    </dgm:pt>
    <dgm:pt modelId="{83437320-4E77-4096-B369-C8A38B175B99}" type="parTrans" cxnId="{F54CD119-BE1A-4321-BA90-52A13B64DF19}">
      <dgm:prSet/>
      <dgm:spPr/>
      <dgm:t>
        <a:bodyPr/>
        <a:lstStyle/>
        <a:p>
          <a:endParaRPr lang="en-US"/>
        </a:p>
      </dgm:t>
    </dgm:pt>
    <dgm:pt modelId="{CEBDA0D5-D9A6-4789-8F63-B8E94F3ED903}" type="sibTrans" cxnId="{F54CD119-BE1A-4321-BA90-52A13B64DF19}">
      <dgm:prSet/>
      <dgm:spPr/>
      <dgm:t>
        <a:bodyPr/>
        <a:lstStyle/>
        <a:p>
          <a:endParaRPr lang="en-US"/>
        </a:p>
      </dgm:t>
    </dgm:pt>
    <dgm:pt modelId="{0BB6DF6E-E857-4513-89C5-D3354BF8A4A5}">
      <dgm:prSet custT="1"/>
      <dgm:spPr/>
      <dgm:t>
        <a:bodyPr/>
        <a:lstStyle/>
        <a:p>
          <a:pPr>
            <a:defRPr b="1"/>
          </a:pPr>
          <a:r>
            <a:rPr lang="en-US" sz="1400" dirty="0">
              <a:latin typeface="Times New Roman" panose="02020603050405020304" pitchFamily="18" charset="0"/>
              <a:cs typeface="Times New Roman" panose="02020603050405020304" pitchFamily="18" charset="0"/>
            </a:rPr>
            <a:t>Other algorithms for anomaly detection</a:t>
          </a:r>
        </a:p>
      </dgm:t>
    </dgm:pt>
    <dgm:pt modelId="{3372B971-2BD3-47B0-B1A2-865C49278EBC}" type="parTrans" cxnId="{898F0EBF-A0C9-48BE-82C3-696611E7B86E}">
      <dgm:prSet/>
      <dgm:spPr/>
      <dgm:t>
        <a:bodyPr/>
        <a:lstStyle/>
        <a:p>
          <a:endParaRPr lang="en-US"/>
        </a:p>
      </dgm:t>
    </dgm:pt>
    <dgm:pt modelId="{3D0E4525-BFB8-4667-A496-C533F63B2D0F}" type="sibTrans" cxnId="{898F0EBF-A0C9-48BE-82C3-696611E7B86E}">
      <dgm:prSet/>
      <dgm:spPr/>
      <dgm:t>
        <a:bodyPr/>
        <a:lstStyle/>
        <a:p>
          <a:endParaRPr lang="en-US"/>
        </a:p>
      </dgm:t>
    </dgm:pt>
    <dgm:pt modelId="{3D0938B9-2FDF-4E79-BB96-4B998789A3E0}" type="pres">
      <dgm:prSet presAssocID="{E8288936-626E-4D4A-BA14-52962CF3D9AE}" presName="root" presStyleCnt="0">
        <dgm:presLayoutVars>
          <dgm:dir/>
          <dgm:resizeHandles val="exact"/>
        </dgm:presLayoutVars>
      </dgm:prSet>
      <dgm:spPr/>
    </dgm:pt>
    <dgm:pt modelId="{7B906AF7-4D6A-4499-83B5-B8D123795A4D}" type="pres">
      <dgm:prSet presAssocID="{EABAE089-28E4-424D-B43C-D5129A75AAD2}" presName="compNode" presStyleCnt="0"/>
      <dgm:spPr/>
    </dgm:pt>
    <dgm:pt modelId="{26AB4858-C6C8-4CF6-A33D-1D73B0B82BD8}" type="pres">
      <dgm:prSet presAssocID="{EABAE089-28E4-424D-B43C-D5129A75AAD2}" presName="iconRect" presStyleLbl="node1" presStyleIdx="0" presStyleCnt="3" custLinFactNeighborX="1832" custLinFactNeighborY="-1841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5C2F33E8-BB89-4389-9C56-368E51E56611}" type="pres">
      <dgm:prSet presAssocID="{EABAE089-28E4-424D-B43C-D5129A75AAD2}" presName="iconSpace" presStyleCnt="0"/>
      <dgm:spPr/>
    </dgm:pt>
    <dgm:pt modelId="{27A5CD06-A5CC-4134-ADBB-B744C208FDAB}" type="pres">
      <dgm:prSet presAssocID="{EABAE089-28E4-424D-B43C-D5129A75AAD2}" presName="parTx" presStyleLbl="revTx" presStyleIdx="0" presStyleCnt="6">
        <dgm:presLayoutVars>
          <dgm:chMax val="0"/>
          <dgm:chPref val="0"/>
        </dgm:presLayoutVars>
      </dgm:prSet>
      <dgm:spPr/>
    </dgm:pt>
    <dgm:pt modelId="{D49D2C45-88F5-4A99-ADA1-EF06C5E764FE}" type="pres">
      <dgm:prSet presAssocID="{EABAE089-28E4-424D-B43C-D5129A75AAD2}" presName="txSpace" presStyleCnt="0"/>
      <dgm:spPr/>
    </dgm:pt>
    <dgm:pt modelId="{AD6E1A50-5DF9-45BC-9037-F47173C49978}" type="pres">
      <dgm:prSet presAssocID="{EABAE089-28E4-424D-B43C-D5129A75AAD2}" presName="desTx" presStyleLbl="revTx" presStyleIdx="1" presStyleCnt="6">
        <dgm:presLayoutVars/>
      </dgm:prSet>
      <dgm:spPr/>
    </dgm:pt>
    <dgm:pt modelId="{DE8F45C5-C4EC-451F-B04E-363D3C5CAFDE}" type="pres">
      <dgm:prSet presAssocID="{E2692CAD-68EE-4F99-AD1C-E4D21D932C94}" presName="sibTrans" presStyleCnt="0"/>
      <dgm:spPr/>
    </dgm:pt>
    <dgm:pt modelId="{1C4C817C-CD8F-43DD-A6F6-50F047AA0651}" type="pres">
      <dgm:prSet presAssocID="{0A201C21-5B42-4761-B8E7-07A18354DEF7}" presName="compNode" presStyleCnt="0"/>
      <dgm:spPr/>
    </dgm:pt>
    <dgm:pt modelId="{17E8BBF5-2D01-4E1E-A8EE-23DDA4880CC6}" type="pres">
      <dgm:prSet presAssocID="{0A201C21-5B42-4761-B8E7-07A18354DEF7}" presName="iconRect" presStyleLbl="node1" presStyleIdx="1" presStyleCnt="3" custScaleX="425348" custScaleY="389473" custLinFactNeighborX="35" custLinFactNeighborY="-11501"/>
      <dgm:spPr>
        <a:prstGeom prst="rect">
          <a:avLst/>
        </a:prstGeom>
        <a:noFill/>
        <a:ln>
          <a:noFill/>
        </a:ln>
      </dgm:spPr>
    </dgm:pt>
    <dgm:pt modelId="{6B502ED3-9154-4076-A5C9-7E160C97A8E2}" type="pres">
      <dgm:prSet presAssocID="{0A201C21-5B42-4761-B8E7-07A18354DEF7}" presName="iconSpace" presStyleCnt="0"/>
      <dgm:spPr/>
    </dgm:pt>
    <dgm:pt modelId="{74643BB5-1798-4B75-B6DC-CCD60E565F94}" type="pres">
      <dgm:prSet presAssocID="{0A201C21-5B42-4761-B8E7-07A18354DEF7}" presName="parTx" presStyleLbl="revTx" presStyleIdx="2" presStyleCnt="6" custLinFactNeighborX="-1213" custLinFactNeighborY="-56949">
        <dgm:presLayoutVars>
          <dgm:chMax val="0"/>
          <dgm:chPref val="0"/>
        </dgm:presLayoutVars>
      </dgm:prSet>
      <dgm:spPr/>
    </dgm:pt>
    <dgm:pt modelId="{61C541C2-1071-4CB8-BCA5-4156B575C4F4}" type="pres">
      <dgm:prSet presAssocID="{0A201C21-5B42-4761-B8E7-07A18354DEF7}" presName="txSpace" presStyleCnt="0"/>
      <dgm:spPr/>
    </dgm:pt>
    <dgm:pt modelId="{EFDD2188-8B47-4668-B974-FF9CC072F7A2}" type="pres">
      <dgm:prSet presAssocID="{0A201C21-5B42-4761-B8E7-07A18354DEF7}" presName="desTx" presStyleLbl="revTx" presStyleIdx="3" presStyleCnt="6" custLinFactY="-99248" custLinFactNeighborX="12" custLinFactNeighborY="-100000">
        <dgm:presLayoutVars/>
      </dgm:prSet>
      <dgm:spPr/>
    </dgm:pt>
    <dgm:pt modelId="{D7A6790B-DF7C-49A5-BD10-9BC11EF30A0C}" type="pres">
      <dgm:prSet presAssocID="{FE85118A-B420-4808-A219-6332F34729DE}" presName="sibTrans" presStyleCnt="0"/>
      <dgm:spPr/>
    </dgm:pt>
    <dgm:pt modelId="{3429786F-7667-440A-AA51-E1DEA68354FF}" type="pres">
      <dgm:prSet presAssocID="{0BB6DF6E-E857-4513-89C5-D3354BF8A4A5}" presName="compNode" presStyleCnt="0"/>
      <dgm:spPr/>
    </dgm:pt>
    <dgm:pt modelId="{D3F5D4C4-18D8-4DFE-93D6-B6ED314D8273}" type="pres">
      <dgm:prSet presAssocID="{0BB6DF6E-E857-4513-89C5-D3354BF8A4A5}" presName="iconRect" presStyleLbl="node1" presStyleIdx="2" presStyleCnt="3" custLinFactNeighborX="916" custLinFactNeighborY="-1841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FFFEF7CF-CE82-4C76-98CD-8C4CEE83E97F}" type="pres">
      <dgm:prSet presAssocID="{0BB6DF6E-E857-4513-89C5-D3354BF8A4A5}" presName="iconSpace" presStyleCnt="0"/>
      <dgm:spPr/>
    </dgm:pt>
    <dgm:pt modelId="{57E9BE85-824F-4F5F-B273-D9CD95D3CBB1}" type="pres">
      <dgm:prSet presAssocID="{0BB6DF6E-E857-4513-89C5-D3354BF8A4A5}" presName="parTx" presStyleLbl="revTx" presStyleIdx="4" presStyleCnt="6">
        <dgm:presLayoutVars>
          <dgm:chMax val="0"/>
          <dgm:chPref val="0"/>
        </dgm:presLayoutVars>
      </dgm:prSet>
      <dgm:spPr/>
    </dgm:pt>
    <dgm:pt modelId="{A7D44D0E-570B-4592-A644-17C1A735C538}" type="pres">
      <dgm:prSet presAssocID="{0BB6DF6E-E857-4513-89C5-D3354BF8A4A5}" presName="txSpace" presStyleCnt="0"/>
      <dgm:spPr/>
    </dgm:pt>
    <dgm:pt modelId="{06BEBD71-5F6F-4CB5-8E26-1EB2FE24C9B1}" type="pres">
      <dgm:prSet presAssocID="{0BB6DF6E-E857-4513-89C5-D3354BF8A4A5}" presName="desTx" presStyleLbl="revTx" presStyleIdx="5" presStyleCnt="6">
        <dgm:presLayoutVars/>
      </dgm:prSet>
      <dgm:spPr/>
    </dgm:pt>
  </dgm:ptLst>
  <dgm:cxnLst>
    <dgm:cxn modelId="{F54CD119-BE1A-4321-BA90-52A13B64DF19}" srcId="{0A201C21-5B42-4761-B8E7-07A18354DEF7}" destId="{3C671255-AEB8-400F-B80D-90106EF0B23A}" srcOrd="1" destOrd="0" parTransId="{83437320-4E77-4096-B369-C8A38B175B99}" sibTransId="{CEBDA0D5-D9A6-4789-8F63-B8E94F3ED903}"/>
    <dgm:cxn modelId="{0AC77840-F412-4954-BA73-5B94C1EE4AFF}" type="presOf" srcId="{E8288936-626E-4D4A-BA14-52962CF3D9AE}" destId="{3D0938B9-2FDF-4E79-BB96-4B998789A3E0}" srcOrd="0" destOrd="0" presId="urn:microsoft.com/office/officeart/2018/5/layout/CenteredIconLabelDescriptionList"/>
    <dgm:cxn modelId="{8E496E66-BBE3-4CDD-A639-AEB6BCBC17DA}" type="presOf" srcId="{0A201C21-5B42-4761-B8E7-07A18354DEF7}" destId="{74643BB5-1798-4B75-B6DC-CCD60E565F94}" srcOrd="0" destOrd="0" presId="urn:microsoft.com/office/officeart/2018/5/layout/CenteredIconLabelDescriptionList"/>
    <dgm:cxn modelId="{C481E7B6-58E8-4964-BED5-36099FF9BB50}" type="presOf" srcId="{3C671255-AEB8-400F-B80D-90106EF0B23A}" destId="{EFDD2188-8B47-4668-B974-FF9CC072F7A2}" srcOrd="0" destOrd="1" presId="urn:microsoft.com/office/officeart/2018/5/layout/CenteredIconLabelDescriptionList"/>
    <dgm:cxn modelId="{9ACACEBA-61DF-458E-812C-B887AECF2CAD}" srcId="{E8288936-626E-4D4A-BA14-52962CF3D9AE}" destId="{EABAE089-28E4-424D-B43C-D5129A75AAD2}" srcOrd="0" destOrd="0" parTransId="{37FC8D63-8FB3-4A52-8EEC-BC7C1A336DDE}" sibTransId="{E2692CAD-68EE-4F99-AD1C-E4D21D932C94}"/>
    <dgm:cxn modelId="{898F0EBF-A0C9-48BE-82C3-696611E7B86E}" srcId="{E8288936-626E-4D4A-BA14-52962CF3D9AE}" destId="{0BB6DF6E-E857-4513-89C5-D3354BF8A4A5}" srcOrd="2" destOrd="0" parTransId="{3372B971-2BD3-47B0-B1A2-865C49278EBC}" sibTransId="{3D0E4525-BFB8-4667-A496-C533F63B2D0F}"/>
    <dgm:cxn modelId="{8D3ABACE-A64E-42C7-9D1C-11F76196BED8}" type="presOf" srcId="{EABAE089-28E4-424D-B43C-D5129A75AAD2}" destId="{27A5CD06-A5CC-4134-ADBB-B744C208FDAB}" srcOrd="0" destOrd="0" presId="urn:microsoft.com/office/officeart/2018/5/layout/CenteredIconLabelDescriptionList"/>
    <dgm:cxn modelId="{4510E0DB-15B4-47FB-AC30-64FF0C02CE98}" srcId="{E8288936-626E-4D4A-BA14-52962CF3D9AE}" destId="{0A201C21-5B42-4761-B8E7-07A18354DEF7}" srcOrd="1" destOrd="0" parTransId="{445E5CB9-3AB5-4AAB-845B-B6A674D1296F}" sibTransId="{FE85118A-B420-4808-A219-6332F34729DE}"/>
    <dgm:cxn modelId="{B84134EA-43F2-4122-A4A6-24D2D24F2E94}" type="presOf" srcId="{0BB6DF6E-E857-4513-89C5-D3354BF8A4A5}" destId="{57E9BE85-824F-4F5F-B273-D9CD95D3CBB1}" srcOrd="0" destOrd="0" presId="urn:microsoft.com/office/officeart/2018/5/layout/CenteredIconLabelDescriptionList"/>
    <dgm:cxn modelId="{DD76D9F0-2088-4CD0-A4C8-1A95844D05F3}" srcId="{0A201C21-5B42-4761-B8E7-07A18354DEF7}" destId="{17535D13-BC18-48C5-9CBD-7F6A001B9EF2}" srcOrd="0" destOrd="0" parTransId="{1A247BA3-DBA9-455D-A962-272AFD212059}" sibTransId="{8B1AE734-9729-473D-81A2-FB8BCBB53C3E}"/>
    <dgm:cxn modelId="{D528D3FD-EB12-4ABB-811C-B0D62BB9FAF0}" type="presOf" srcId="{17535D13-BC18-48C5-9CBD-7F6A001B9EF2}" destId="{EFDD2188-8B47-4668-B974-FF9CC072F7A2}" srcOrd="0" destOrd="0" presId="urn:microsoft.com/office/officeart/2018/5/layout/CenteredIconLabelDescriptionList"/>
    <dgm:cxn modelId="{BA8A2FA8-C003-4722-805E-7F7092F36027}" type="presParOf" srcId="{3D0938B9-2FDF-4E79-BB96-4B998789A3E0}" destId="{7B906AF7-4D6A-4499-83B5-B8D123795A4D}" srcOrd="0" destOrd="0" presId="urn:microsoft.com/office/officeart/2018/5/layout/CenteredIconLabelDescriptionList"/>
    <dgm:cxn modelId="{4E38D0B1-0279-4174-B7A1-7DFC41ED8153}" type="presParOf" srcId="{7B906AF7-4D6A-4499-83B5-B8D123795A4D}" destId="{26AB4858-C6C8-4CF6-A33D-1D73B0B82BD8}" srcOrd="0" destOrd="0" presId="urn:microsoft.com/office/officeart/2018/5/layout/CenteredIconLabelDescriptionList"/>
    <dgm:cxn modelId="{7911DD4E-56A6-459E-9608-8DA31BC0901D}" type="presParOf" srcId="{7B906AF7-4D6A-4499-83B5-B8D123795A4D}" destId="{5C2F33E8-BB89-4389-9C56-368E51E56611}" srcOrd="1" destOrd="0" presId="urn:microsoft.com/office/officeart/2018/5/layout/CenteredIconLabelDescriptionList"/>
    <dgm:cxn modelId="{2B92DCE2-B5F3-4F97-B474-D018D0DF8AB5}" type="presParOf" srcId="{7B906AF7-4D6A-4499-83B5-B8D123795A4D}" destId="{27A5CD06-A5CC-4134-ADBB-B744C208FDAB}" srcOrd="2" destOrd="0" presId="urn:microsoft.com/office/officeart/2018/5/layout/CenteredIconLabelDescriptionList"/>
    <dgm:cxn modelId="{1841BFA8-3747-43DB-AB35-FA965BE7384B}" type="presParOf" srcId="{7B906AF7-4D6A-4499-83B5-B8D123795A4D}" destId="{D49D2C45-88F5-4A99-ADA1-EF06C5E764FE}" srcOrd="3" destOrd="0" presId="urn:microsoft.com/office/officeart/2018/5/layout/CenteredIconLabelDescriptionList"/>
    <dgm:cxn modelId="{02368986-CA2C-48BD-9FE6-271326171563}" type="presParOf" srcId="{7B906AF7-4D6A-4499-83B5-B8D123795A4D}" destId="{AD6E1A50-5DF9-45BC-9037-F47173C49978}" srcOrd="4" destOrd="0" presId="urn:microsoft.com/office/officeart/2018/5/layout/CenteredIconLabelDescriptionList"/>
    <dgm:cxn modelId="{67091BED-4DDA-47C6-9801-E8C1270E72B3}" type="presParOf" srcId="{3D0938B9-2FDF-4E79-BB96-4B998789A3E0}" destId="{DE8F45C5-C4EC-451F-B04E-363D3C5CAFDE}" srcOrd="1" destOrd="0" presId="urn:microsoft.com/office/officeart/2018/5/layout/CenteredIconLabelDescriptionList"/>
    <dgm:cxn modelId="{165BB529-7606-4C69-9BAB-93FB69DFE006}" type="presParOf" srcId="{3D0938B9-2FDF-4E79-BB96-4B998789A3E0}" destId="{1C4C817C-CD8F-43DD-A6F6-50F047AA0651}" srcOrd="2" destOrd="0" presId="urn:microsoft.com/office/officeart/2018/5/layout/CenteredIconLabelDescriptionList"/>
    <dgm:cxn modelId="{4515AE97-E063-4E29-A062-179398232CD0}" type="presParOf" srcId="{1C4C817C-CD8F-43DD-A6F6-50F047AA0651}" destId="{17E8BBF5-2D01-4E1E-A8EE-23DDA4880CC6}" srcOrd="0" destOrd="0" presId="urn:microsoft.com/office/officeart/2018/5/layout/CenteredIconLabelDescriptionList"/>
    <dgm:cxn modelId="{198DC611-1980-478A-BD3A-9BDBE5448651}" type="presParOf" srcId="{1C4C817C-CD8F-43DD-A6F6-50F047AA0651}" destId="{6B502ED3-9154-4076-A5C9-7E160C97A8E2}" srcOrd="1" destOrd="0" presId="urn:microsoft.com/office/officeart/2018/5/layout/CenteredIconLabelDescriptionList"/>
    <dgm:cxn modelId="{577ABC53-43BB-46FF-B396-7AC3AEC0CFB2}" type="presParOf" srcId="{1C4C817C-CD8F-43DD-A6F6-50F047AA0651}" destId="{74643BB5-1798-4B75-B6DC-CCD60E565F94}" srcOrd="2" destOrd="0" presId="urn:microsoft.com/office/officeart/2018/5/layout/CenteredIconLabelDescriptionList"/>
    <dgm:cxn modelId="{A27AC072-0ED0-4D1E-B24E-DB45047E579D}" type="presParOf" srcId="{1C4C817C-CD8F-43DD-A6F6-50F047AA0651}" destId="{61C541C2-1071-4CB8-BCA5-4156B575C4F4}" srcOrd="3" destOrd="0" presId="urn:microsoft.com/office/officeart/2018/5/layout/CenteredIconLabelDescriptionList"/>
    <dgm:cxn modelId="{D5C31369-4695-4078-B4C3-A0AB9094D1BD}" type="presParOf" srcId="{1C4C817C-CD8F-43DD-A6F6-50F047AA0651}" destId="{EFDD2188-8B47-4668-B974-FF9CC072F7A2}" srcOrd="4" destOrd="0" presId="urn:microsoft.com/office/officeart/2018/5/layout/CenteredIconLabelDescriptionList"/>
    <dgm:cxn modelId="{3483C6BA-79B2-47C7-B694-5669C62C1613}" type="presParOf" srcId="{3D0938B9-2FDF-4E79-BB96-4B998789A3E0}" destId="{D7A6790B-DF7C-49A5-BD10-9BC11EF30A0C}" srcOrd="3" destOrd="0" presId="urn:microsoft.com/office/officeart/2018/5/layout/CenteredIconLabelDescriptionList"/>
    <dgm:cxn modelId="{0B2ECD64-A610-48AE-ACFE-9FF5241D8719}" type="presParOf" srcId="{3D0938B9-2FDF-4E79-BB96-4B998789A3E0}" destId="{3429786F-7667-440A-AA51-E1DEA68354FF}" srcOrd="4" destOrd="0" presId="urn:microsoft.com/office/officeart/2018/5/layout/CenteredIconLabelDescriptionList"/>
    <dgm:cxn modelId="{7E104C70-260B-461D-822F-2A586CAB126B}" type="presParOf" srcId="{3429786F-7667-440A-AA51-E1DEA68354FF}" destId="{D3F5D4C4-18D8-4DFE-93D6-B6ED314D8273}" srcOrd="0" destOrd="0" presId="urn:microsoft.com/office/officeart/2018/5/layout/CenteredIconLabelDescriptionList"/>
    <dgm:cxn modelId="{8DA8BC59-C79B-490A-89AE-7BCD3559AFCD}" type="presParOf" srcId="{3429786F-7667-440A-AA51-E1DEA68354FF}" destId="{FFFEF7CF-CE82-4C76-98CD-8C4CEE83E97F}" srcOrd="1" destOrd="0" presId="urn:microsoft.com/office/officeart/2018/5/layout/CenteredIconLabelDescriptionList"/>
    <dgm:cxn modelId="{15094D68-D06A-4527-B685-F63517926A64}" type="presParOf" srcId="{3429786F-7667-440A-AA51-E1DEA68354FF}" destId="{57E9BE85-824F-4F5F-B273-D9CD95D3CBB1}" srcOrd="2" destOrd="0" presId="urn:microsoft.com/office/officeart/2018/5/layout/CenteredIconLabelDescriptionList"/>
    <dgm:cxn modelId="{DD3597D4-183A-4F0A-B8B4-1C9B0B4AE25F}" type="presParOf" srcId="{3429786F-7667-440A-AA51-E1DEA68354FF}" destId="{A7D44D0E-570B-4592-A644-17C1A735C538}" srcOrd="3" destOrd="0" presId="urn:microsoft.com/office/officeart/2018/5/layout/CenteredIconLabelDescriptionList"/>
    <dgm:cxn modelId="{A80D3784-A8E3-4B90-8766-22B7DC4A5C3A}" type="presParOf" srcId="{3429786F-7667-440A-AA51-E1DEA68354FF}" destId="{06BEBD71-5F6F-4CB5-8E26-1EB2FE24C9B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B4858-C6C8-4CF6-A33D-1D73B0B82BD8}">
      <dsp:nvSpPr>
        <dsp:cNvPr id="0" name=""/>
        <dsp:cNvSpPr/>
      </dsp:nvSpPr>
      <dsp:spPr>
        <a:xfrm>
          <a:off x="873089" y="872463"/>
          <a:ext cx="916049" cy="916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A5CD06-A5CC-4134-ADBB-B744C208FDAB}">
      <dsp:nvSpPr>
        <dsp:cNvPr id="0" name=""/>
        <dsp:cNvSpPr/>
      </dsp:nvSpPr>
      <dsp:spPr>
        <a:xfrm>
          <a:off x="5689" y="2030482"/>
          <a:ext cx="2617285" cy="60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latin typeface="Times New Roman" panose="02020603050405020304" pitchFamily="18" charset="0"/>
              <a:cs typeface="Times New Roman" panose="02020603050405020304" pitchFamily="18" charset="0"/>
            </a:rPr>
            <a:t>Computation time as a factor</a:t>
          </a:r>
        </a:p>
        <a:p>
          <a:pPr marL="0" lvl="0" indent="0" algn="ctr" defTabSz="622300">
            <a:lnSpc>
              <a:spcPct val="90000"/>
            </a:lnSpc>
            <a:spcBef>
              <a:spcPct val="0"/>
            </a:spcBef>
            <a:spcAft>
              <a:spcPct val="35000"/>
            </a:spcAft>
            <a:buNone/>
            <a:defRPr b="1"/>
          </a:pPr>
          <a:r>
            <a:rPr lang="en-US" sz="1100" b="0" kern="1200" dirty="0">
              <a:latin typeface="Times New Roman" panose="02020603050405020304" pitchFamily="18" charset="0"/>
              <a:cs typeface="Times New Roman" panose="02020603050405020304" pitchFamily="18" charset="0"/>
            </a:rPr>
            <a:t>Unsupervised vs supervised models</a:t>
          </a:r>
        </a:p>
        <a:p>
          <a:pPr marL="0" lvl="0" indent="0" algn="ctr" defTabSz="622300">
            <a:lnSpc>
              <a:spcPct val="90000"/>
            </a:lnSpc>
            <a:spcBef>
              <a:spcPct val="0"/>
            </a:spcBef>
            <a:spcAft>
              <a:spcPct val="35000"/>
            </a:spcAft>
            <a:buNone/>
            <a:defRPr b="1"/>
          </a:pPr>
          <a:r>
            <a:rPr lang="en-US" sz="1100" b="0" kern="1200" dirty="0">
              <a:latin typeface="Times New Roman" panose="02020603050405020304" pitchFamily="18" charset="0"/>
              <a:cs typeface="Times New Roman" panose="02020603050405020304" pitchFamily="18" charset="0"/>
            </a:rPr>
            <a:t>Training vs Testing time</a:t>
          </a:r>
        </a:p>
      </dsp:txBody>
      <dsp:txXfrm>
        <a:off x="5689" y="2030482"/>
        <a:ext cx="2617285" cy="601157"/>
      </dsp:txXfrm>
    </dsp:sp>
    <dsp:sp modelId="{AD6E1A50-5DF9-45BC-9037-F47173C49978}">
      <dsp:nvSpPr>
        <dsp:cNvPr id="0" name=""/>
        <dsp:cNvSpPr/>
      </dsp:nvSpPr>
      <dsp:spPr>
        <a:xfrm>
          <a:off x="5689" y="2665714"/>
          <a:ext cx="2617285" cy="79193"/>
        </a:xfrm>
        <a:prstGeom prst="rect">
          <a:avLst/>
        </a:prstGeom>
        <a:noFill/>
        <a:ln>
          <a:noFill/>
        </a:ln>
        <a:effectLst/>
      </dsp:spPr>
      <dsp:style>
        <a:lnRef idx="0">
          <a:scrgbClr r="0" g="0" b="0"/>
        </a:lnRef>
        <a:fillRef idx="0">
          <a:scrgbClr r="0" g="0" b="0"/>
        </a:fillRef>
        <a:effectRef idx="0">
          <a:scrgbClr r="0" g="0" b="0"/>
        </a:effectRef>
        <a:fontRef idx="minor"/>
      </dsp:style>
    </dsp:sp>
    <dsp:sp modelId="{17E8BBF5-2D01-4E1E-A8EE-23DDA4880CC6}">
      <dsp:nvSpPr>
        <dsp:cNvPr id="0" name=""/>
        <dsp:cNvSpPr/>
      </dsp:nvSpPr>
      <dsp:spPr>
        <a:xfrm>
          <a:off x="3081320" y="3801"/>
          <a:ext cx="3896399" cy="3567766"/>
        </a:xfrm>
        <a:prstGeom prst="rect">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643BB5-1798-4B75-B6DC-CCD60E565F94}">
      <dsp:nvSpPr>
        <dsp:cNvPr id="0" name=""/>
        <dsp:cNvSpPr/>
      </dsp:nvSpPr>
      <dsp:spPr>
        <a:xfrm>
          <a:off x="3688809" y="2081972"/>
          <a:ext cx="2617285" cy="60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latin typeface="Times New Roman" panose="02020603050405020304" pitchFamily="18" charset="0"/>
              <a:cs typeface="Times New Roman" panose="02020603050405020304" pitchFamily="18" charset="0"/>
            </a:rPr>
            <a:t>Greedy algorithms </a:t>
          </a:r>
        </a:p>
      </dsp:txBody>
      <dsp:txXfrm>
        <a:off x="3688809" y="2081972"/>
        <a:ext cx="2617285" cy="601157"/>
      </dsp:txXfrm>
    </dsp:sp>
    <dsp:sp modelId="{EFDD2188-8B47-4668-B974-FF9CC072F7A2}">
      <dsp:nvSpPr>
        <dsp:cNvPr id="0" name=""/>
        <dsp:cNvSpPr/>
      </dsp:nvSpPr>
      <dsp:spPr>
        <a:xfrm>
          <a:off x="3720871" y="2339829"/>
          <a:ext cx="2617285" cy="361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Grid search vs Random search</a:t>
          </a:r>
        </a:p>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k-fold cross-validation</a:t>
          </a:r>
        </a:p>
      </dsp:txBody>
      <dsp:txXfrm>
        <a:off x="3720871" y="2339829"/>
        <a:ext cx="2617285" cy="361222"/>
      </dsp:txXfrm>
    </dsp:sp>
    <dsp:sp modelId="{D3F5D4C4-18D8-4DFE-93D6-B6ED314D8273}">
      <dsp:nvSpPr>
        <dsp:cNvPr id="0" name=""/>
        <dsp:cNvSpPr/>
      </dsp:nvSpPr>
      <dsp:spPr>
        <a:xfrm>
          <a:off x="8294433" y="872463"/>
          <a:ext cx="916049" cy="916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E9BE85-824F-4F5F-B273-D9CD95D3CBB1}">
      <dsp:nvSpPr>
        <dsp:cNvPr id="0" name=""/>
        <dsp:cNvSpPr/>
      </dsp:nvSpPr>
      <dsp:spPr>
        <a:xfrm>
          <a:off x="7435424" y="2030482"/>
          <a:ext cx="2617285" cy="601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latin typeface="Times New Roman" panose="02020603050405020304" pitchFamily="18" charset="0"/>
              <a:cs typeface="Times New Roman" panose="02020603050405020304" pitchFamily="18" charset="0"/>
            </a:rPr>
            <a:t>Other algorithms for anomaly detection</a:t>
          </a:r>
        </a:p>
      </dsp:txBody>
      <dsp:txXfrm>
        <a:off x="7435424" y="2030482"/>
        <a:ext cx="2617285" cy="601157"/>
      </dsp:txXfrm>
    </dsp:sp>
    <dsp:sp modelId="{06BEBD71-5F6F-4CB5-8E26-1EB2FE24C9B1}">
      <dsp:nvSpPr>
        <dsp:cNvPr id="0" name=""/>
        <dsp:cNvSpPr/>
      </dsp:nvSpPr>
      <dsp:spPr>
        <a:xfrm>
          <a:off x="7435424" y="2665714"/>
          <a:ext cx="2617285" cy="7919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B4066-5203-4C56-BE58-65926C5F631E}"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ED52CD-D709-4E73-8D8C-D8511E74DC74}" type="slidenum">
              <a:rPr lang="en-US" smtClean="0"/>
              <a:t>‹#›</a:t>
            </a:fld>
            <a:endParaRPr lang="en-US"/>
          </a:p>
        </p:txBody>
      </p:sp>
    </p:spTree>
    <p:extLst>
      <p:ext uri="{BB962C8B-B14F-4D97-AF65-F5344CB8AC3E}">
        <p14:creationId xmlns:p14="http://schemas.microsoft.com/office/powerpoint/2010/main" val="18998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a project I designed to explore applications of supervised and unsupervised machine learning techniques for anomaly detection. The project explores multiple machine learning algorithms used in anomaly detection today and compares them across multiple different datasets. The overall idea was to decide how a newly formed department could benefit from using machine learning to flag anomaly values, and as a case study credit card fraud as an anomaly is used for the supervised part of this project.</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1</a:t>
            </a:fld>
            <a:endParaRPr lang="en-US"/>
          </a:p>
        </p:txBody>
      </p:sp>
    </p:spTree>
    <p:extLst>
      <p:ext uri="{BB962C8B-B14F-4D97-AF65-F5344CB8AC3E}">
        <p14:creationId xmlns:p14="http://schemas.microsoft.com/office/powerpoint/2010/main" val="296496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three algorithms used are Isolation Forest, SVM, and neural networks. As you can see the isolation forest is a variation of a decision tree originally proposed in 2008. Support Vector Machines utilize all the features as dimensions and attempt to divide the normal and anomaly data by a high dimensional plane. And Neural Networks of course use multiple layers and nodes with activations to determine the best fit function for the model. Now let’s jump into the results of each algorithm.</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10</a:t>
            </a:fld>
            <a:endParaRPr lang="en-US"/>
          </a:p>
        </p:txBody>
      </p:sp>
    </p:spTree>
    <p:extLst>
      <p:ext uri="{BB962C8B-B14F-4D97-AF65-F5344CB8AC3E}">
        <p14:creationId xmlns:p14="http://schemas.microsoft.com/office/powerpoint/2010/main" val="307210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have the first data set with the anomalies found by each method marked in red. the SVM model has predicted the most anomalies while the Isolation Forest and the LSTM network are predicting the least. The reason the LSTM model has two visuals is so you can see the function predicted by the neural network which can be seen in the first visual, and any values that fall too far from this predicted function will be flagged as anomalies, as shown in the second visual.</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11</a:t>
            </a:fld>
            <a:endParaRPr lang="en-US"/>
          </a:p>
        </p:txBody>
      </p:sp>
    </p:spTree>
    <p:extLst>
      <p:ext uri="{BB962C8B-B14F-4D97-AF65-F5344CB8AC3E}">
        <p14:creationId xmlns:p14="http://schemas.microsoft.com/office/powerpoint/2010/main" val="2376121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second dataset the K-means clustering strategies are predicting almost as many anomalies as the SVM, while the neural network is once again predicting the least amount of anomalies.</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12</a:t>
            </a:fld>
            <a:endParaRPr lang="en-US"/>
          </a:p>
        </p:txBody>
      </p:sp>
    </p:spTree>
    <p:extLst>
      <p:ext uri="{BB962C8B-B14F-4D97-AF65-F5344CB8AC3E}">
        <p14:creationId xmlns:p14="http://schemas.microsoft.com/office/powerpoint/2010/main" val="3544506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third dataset shows roughly the same pattern, with the SVM producing the most anomalies and the neural network producing the least.</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13</a:t>
            </a:fld>
            <a:endParaRPr lang="en-US"/>
          </a:p>
        </p:txBody>
      </p:sp>
    </p:spTree>
    <p:extLst>
      <p:ext uri="{BB962C8B-B14F-4D97-AF65-F5344CB8AC3E}">
        <p14:creationId xmlns:p14="http://schemas.microsoft.com/office/powerpoint/2010/main" val="523030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final unsupervised dataset exhibits similar results. For all of these models if we adjust the outlier fraction or threshold value, we would increase the number of anomalies detected. This value is open to interpretation and should be specific to the data being observed. For this I simply used a threshold value of 0.001 but one might find a higher threshold value works better for certain datasets.</a:t>
            </a:r>
          </a:p>
        </p:txBody>
      </p:sp>
      <p:sp>
        <p:nvSpPr>
          <p:cNvPr id="4" name="Slide Number Placeholder 3"/>
          <p:cNvSpPr>
            <a:spLocks noGrp="1"/>
          </p:cNvSpPr>
          <p:nvPr>
            <p:ph type="sldNum" sz="quarter" idx="5"/>
          </p:nvPr>
        </p:nvSpPr>
        <p:spPr/>
        <p:txBody>
          <a:bodyPr/>
          <a:lstStyle/>
          <a:p>
            <a:fld id="{5FED52CD-D709-4E73-8D8C-D8511E74DC74}" type="slidenum">
              <a:rPr lang="en-US" smtClean="0"/>
              <a:t>14</a:t>
            </a:fld>
            <a:endParaRPr lang="en-US"/>
          </a:p>
        </p:txBody>
      </p:sp>
    </p:spTree>
    <p:extLst>
      <p:ext uri="{BB962C8B-B14F-4D97-AF65-F5344CB8AC3E}">
        <p14:creationId xmlns:p14="http://schemas.microsoft.com/office/powerpoint/2010/main" val="607776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For the supervised part of this project, I applied the same algorithms as before, but used the labeled data to help guide the optimization of the models. The idea was that if there was only limited data available this technique could be used in the early stages of a fraud detection system to decide which machine learning technique to use. For the clustering algorithm I experimented with the outlier fraction and cluster numbers as listed.</a:t>
            </a:r>
          </a:p>
          <a:p>
            <a:r>
              <a:rPr lang="en-US" sz="1200" kern="1200" dirty="0">
                <a:solidFill>
                  <a:schemeClr val="tx1"/>
                </a:solidFill>
                <a:effectLst/>
                <a:latin typeface="+mn-lt"/>
                <a:ea typeface="+mn-ea"/>
                <a:cs typeface="+mn-cs"/>
              </a:rPr>
              <a:t>As you can see, 5 clusters at 0.001 outlier fraction although it detects multiple anomalies, none of them are correctly labeled fraud values.</a:t>
            </a:r>
          </a:p>
        </p:txBody>
      </p:sp>
      <p:sp>
        <p:nvSpPr>
          <p:cNvPr id="4" name="Slide Number Placeholder 3"/>
          <p:cNvSpPr>
            <a:spLocks noGrp="1"/>
          </p:cNvSpPr>
          <p:nvPr>
            <p:ph type="sldNum" sz="quarter" idx="5"/>
          </p:nvPr>
        </p:nvSpPr>
        <p:spPr/>
        <p:txBody>
          <a:bodyPr/>
          <a:lstStyle/>
          <a:p>
            <a:fld id="{5FED52CD-D709-4E73-8D8C-D8511E74DC74}" type="slidenum">
              <a:rPr lang="en-US" smtClean="0"/>
              <a:t>15</a:t>
            </a:fld>
            <a:endParaRPr lang="en-US"/>
          </a:p>
        </p:txBody>
      </p:sp>
    </p:spTree>
    <p:extLst>
      <p:ext uri="{BB962C8B-B14F-4D97-AF65-F5344CB8AC3E}">
        <p14:creationId xmlns:p14="http://schemas.microsoft.com/office/powerpoint/2010/main" val="4036425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when the clusters were set to 7, and the outlier fraction set to 0.1, the model was catching a lot more fraud instances. The downside is clearly that we are missing 155 instances of fraud and flagging 2,511 normal transactions as fraud.</a:t>
            </a:r>
          </a:p>
        </p:txBody>
      </p:sp>
      <p:sp>
        <p:nvSpPr>
          <p:cNvPr id="4" name="Slide Number Placeholder 3"/>
          <p:cNvSpPr>
            <a:spLocks noGrp="1"/>
          </p:cNvSpPr>
          <p:nvPr>
            <p:ph type="sldNum" sz="quarter" idx="5"/>
          </p:nvPr>
        </p:nvSpPr>
        <p:spPr/>
        <p:txBody>
          <a:bodyPr/>
          <a:lstStyle/>
          <a:p>
            <a:fld id="{5FED52CD-D709-4E73-8D8C-D8511E74DC74}" type="slidenum">
              <a:rPr lang="en-US" smtClean="0"/>
              <a:t>16</a:t>
            </a:fld>
            <a:endParaRPr lang="en-US"/>
          </a:p>
        </p:txBody>
      </p:sp>
    </p:spTree>
    <p:extLst>
      <p:ext uri="{BB962C8B-B14F-4D97-AF65-F5344CB8AC3E}">
        <p14:creationId xmlns:p14="http://schemas.microsoft.com/office/powerpoint/2010/main" val="1546899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isolation forest only the outlier fraction was adjusted, and as expected the larger the fraction, the more cases of fraud caught but the model also labeled a substantial amount of normal transactions as fraud. This would easily overwhelm any fraud department if the outlier fraction was set too high. </a:t>
            </a:r>
          </a:p>
        </p:txBody>
      </p:sp>
      <p:sp>
        <p:nvSpPr>
          <p:cNvPr id="4" name="Slide Number Placeholder 3"/>
          <p:cNvSpPr>
            <a:spLocks noGrp="1"/>
          </p:cNvSpPr>
          <p:nvPr>
            <p:ph type="sldNum" sz="quarter" idx="5"/>
          </p:nvPr>
        </p:nvSpPr>
        <p:spPr/>
        <p:txBody>
          <a:bodyPr/>
          <a:lstStyle/>
          <a:p>
            <a:fld id="{5FED52CD-D709-4E73-8D8C-D8511E74DC74}" type="slidenum">
              <a:rPr lang="en-US" smtClean="0"/>
              <a:t>17</a:t>
            </a:fld>
            <a:endParaRPr lang="en-US"/>
          </a:p>
        </p:txBody>
      </p:sp>
    </p:spTree>
    <p:extLst>
      <p:ext uri="{BB962C8B-B14F-4D97-AF65-F5344CB8AC3E}">
        <p14:creationId xmlns:p14="http://schemas.microsoft.com/office/powerpoint/2010/main" val="2082495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same pattern is seen for the SVM model. It would be the prerogative of the fraud department to identify whether to deal with more mislabeled fraud cases or catch less actual fraud cases in the early stages.</a:t>
            </a:r>
          </a:p>
        </p:txBody>
      </p:sp>
      <p:sp>
        <p:nvSpPr>
          <p:cNvPr id="4" name="Slide Number Placeholder 3"/>
          <p:cNvSpPr>
            <a:spLocks noGrp="1"/>
          </p:cNvSpPr>
          <p:nvPr>
            <p:ph type="sldNum" sz="quarter" idx="5"/>
          </p:nvPr>
        </p:nvSpPr>
        <p:spPr/>
        <p:txBody>
          <a:bodyPr/>
          <a:lstStyle/>
          <a:p>
            <a:fld id="{5FED52CD-D709-4E73-8D8C-D8511E74DC74}" type="slidenum">
              <a:rPr lang="en-US" smtClean="0"/>
              <a:t>18</a:t>
            </a:fld>
            <a:endParaRPr lang="en-US"/>
          </a:p>
        </p:txBody>
      </p:sp>
    </p:spTree>
    <p:extLst>
      <p:ext uri="{BB962C8B-B14F-4D97-AF65-F5344CB8AC3E}">
        <p14:creationId xmlns:p14="http://schemas.microsoft.com/office/powerpoint/2010/main" val="2594348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final part of this project applied supervised machine learning algorithms to the labeled dataset. The dataset was broken down into 70% training size for each model, and accuracy of the model is tracked on the training set using the average of the 5-fold cross-validation scores, and on the testing set. As you can see all of the algorithms performed quite well. When looking passed just the accuracy we get a clearer picture of which model would suite this problem best.</a:t>
            </a:r>
          </a:p>
        </p:txBody>
      </p:sp>
      <p:sp>
        <p:nvSpPr>
          <p:cNvPr id="4" name="Slide Number Placeholder 3"/>
          <p:cNvSpPr>
            <a:spLocks noGrp="1"/>
          </p:cNvSpPr>
          <p:nvPr>
            <p:ph type="sldNum" sz="quarter" idx="5"/>
          </p:nvPr>
        </p:nvSpPr>
        <p:spPr/>
        <p:txBody>
          <a:bodyPr/>
          <a:lstStyle/>
          <a:p>
            <a:fld id="{5FED52CD-D709-4E73-8D8C-D8511E74DC74}" type="slidenum">
              <a:rPr lang="en-US" smtClean="0"/>
              <a:t>19</a:t>
            </a:fld>
            <a:endParaRPr lang="en-US"/>
          </a:p>
        </p:txBody>
      </p:sp>
    </p:spTree>
    <p:extLst>
      <p:ext uri="{BB962C8B-B14F-4D97-AF65-F5344CB8AC3E}">
        <p14:creationId xmlns:p14="http://schemas.microsoft.com/office/powerpoint/2010/main" val="3352519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I focus on how data coming into a department could be filtered using an unsupervised machine learning algorithm.</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Once the department starts to accumulate labeled data this can be used to tune the model.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Eventually once enough data is built up, we can use a supervised model for more accurate results and thus we can eventually eliminate the unsupervised part of the problem.</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2</a:t>
            </a:fld>
            <a:endParaRPr lang="en-US"/>
          </a:p>
        </p:txBody>
      </p:sp>
    </p:spTree>
    <p:extLst>
      <p:ext uri="{BB962C8B-B14F-4D97-AF65-F5344CB8AC3E}">
        <p14:creationId xmlns:p14="http://schemas.microsoft.com/office/powerpoint/2010/main" val="1379806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Ideally, we would want to increase the True Positive values, those which are in the bottom right corner of the confusion matrices, while also reducing the False Positive values, those which are in the top right corner. Reducing the False Negatives would be an added benefit but isn’t a priority as letting a few mislabeled fraud cases could be manually sorted quite easily by the fraud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scoring metrics we can use are Precision, Recall, and F1.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Precision score is calculated using the True Positive and False Positive, shown in red. The Recall score is calculated using the True Positive and False Negative shown in purple, and the F1 score is a combination of both, shown in green. So, these are the indicators we will be looking at instead of the accuracy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FED52CD-D709-4E73-8D8C-D8511E74DC74}" type="slidenum">
              <a:rPr lang="en-US" smtClean="0"/>
              <a:t>20</a:t>
            </a:fld>
            <a:endParaRPr lang="en-US"/>
          </a:p>
        </p:txBody>
      </p:sp>
    </p:spTree>
    <p:extLst>
      <p:ext uri="{BB962C8B-B14F-4D97-AF65-F5344CB8AC3E}">
        <p14:creationId xmlns:p14="http://schemas.microsoft.com/office/powerpoint/2010/main" val="423898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looking at all the models we can see that the XGBoost has the highest Precision score, and as an added bonus has the highest F1 score. Since this model is performing so well, we will use XGBoost for the hyperparameter tuning, to see if we can increase performance.</a:t>
            </a:r>
          </a:p>
        </p:txBody>
      </p:sp>
      <p:sp>
        <p:nvSpPr>
          <p:cNvPr id="4" name="Slide Number Placeholder 3"/>
          <p:cNvSpPr>
            <a:spLocks noGrp="1"/>
          </p:cNvSpPr>
          <p:nvPr>
            <p:ph type="sldNum" sz="quarter" idx="5"/>
          </p:nvPr>
        </p:nvSpPr>
        <p:spPr/>
        <p:txBody>
          <a:bodyPr/>
          <a:lstStyle/>
          <a:p>
            <a:fld id="{5FED52CD-D709-4E73-8D8C-D8511E74DC74}" type="slidenum">
              <a:rPr lang="en-US" smtClean="0"/>
              <a:t>21</a:t>
            </a:fld>
            <a:endParaRPr lang="en-US"/>
          </a:p>
        </p:txBody>
      </p:sp>
    </p:spTree>
    <p:extLst>
      <p:ext uri="{BB962C8B-B14F-4D97-AF65-F5344CB8AC3E}">
        <p14:creationId xmlns:p14="http://schemas.microsoft.com/office/powerpoint/2010/main" val="3200763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5 hyperparameters that would be adjusted are listed here. The first two, min_child_weight and gamma help determine when a leaf node in the tree makes a split. The second two, subsample and </a:t>
            </a:r>
            <a:r>
              <a:rPr lang="en-US" sz="1200" kern="1200" dirty="0" err="1">
                <a:solidFill>
                  <a:schemeClr val="tx1"/>
                </a:solidFill>
                <a:effectLst/>
                <a:latin typeface="+mn-lt"/>
                <a:ea typeface="+mn-ea"/>
                <a:cs typeface="+mn-cs"/>
              </a:rPr>
              <a:t>colsample_bytree</a:t>
            </a:r>
            <a:r>
              <a:rPr lang="en-US" sz="1200" kern="1200" dirty="0">
                <a:solidFill>
                  <a:schemeClr val="tx1"/>
                </a:solidFill>
                <a:effectLst/>
                <a:latin typeface="+mn-lt"/>
                <a:ea typeface="+mn-ea"/>
                <a:cs typeface="+mn-cs"/>
              </a:rPr>
              <a:t> determine how much of the data is used during the training iterations. And the final hyperparameter </a:t>
            </a:r>
            <a:r>
              <a:rPr lang="en-US" sz="1200" kern="1200" dirty="0" err="1">
                <a:solidFill>
                  <a:schemeClr val="tx1"/>
                </a:solidFill>
                <a:effectLst/>
                <a:latin typeface="+mn-lt"/>
                <a:ea typeface="+mn-ea"/>
                <a:cs typeface="+mn-cs"/>
              </a:rPr>
              <a:t>max_depth</a:t>
            </a:r>
            <a:r>
              <a:rPr lang="en-US" sz="1200" kern="1200" dirty="0">
                <a:solidFill>
                  <a:schemeClr val="tx1"/>
                </a:solidFill>
                <a:effectLst/>
                <a:latin typeface="+mn-lt"/>
                <a:ea typeface="+mn-ea"/>
                <a:cs typeface="+mn-cs"/>
              </a:rPr>
              <a:t> determines the maximum number of levels the tree can have. Using grid search, every combination of these hyperparameters were tested on the XGBoost algorithm.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training and testing purposes, a development set was first removed from all of the data for validation after the grid search. The remaining data was divided into 5 sections or folds, training the model with those specific hyperparameters on four out of five of the folds, and testing the model on the remaining fold. This was repeated 5 times so that each fold was used for testing, and the average of all five was used to access that particular model’s performance.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grid search was performed twice, once using the F1 score as an optimizer, and a second time using the Precision score.</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22</a:t>
            </a:fld>
            <a:endParaRPr lang="en-US"/>
          </a:p>
        </p:txBody>
      </p:sp>
    </p:spTree>
    <p:extLst>
      <p:ext uri="{BB962C8B-B14F-4D97-AF65-F5344CB8AC3E}">
        <p14:creationId xmlns:p14="http://schemas.microsoft.com/office/powerpoint/2010/main" val="30736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end we can see the specific combination of hyperparameters found from each grid search, and the resulting confusion matrix when using the model on the unseen development 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Optimizing for the F1 score seems to have produced the best model as the True Positives is higher, and the False Positives and False Negatives are lower.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as expected we can see the top model has a higher precision and F1 score as well.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FED52CD-D709-4E73-8D8C-D8511E74DC74}" type="slidenum">
              <a:rPr lang="en-US" smtClean="0"/>
              <a:t>23</a:t>
            </a:fld>
            <a:endParaRPr lang="en-US"/>
          </a:p>
        </p:txBody>
      </p:sp>
    </p:spTree>
    <p:extLst>
      <p:ext uri="{BB962C8B-B14F-4D97-AF65-F5344CB8AC3E}">
        <p14:creationId xmlns:p14="http://schemas.microsoft.com/office/powerpoint/2010/main" val="184005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 in conclusion when setting up an initial fraud department with zero labeled data, we’d most likely wish to use</a:t>
            </a:r>
            <a:r>
              <a:rPr lang="en-US" sz="1200" kern="1200" baseline="0" dirty="0">
                <a:solidFill>
                  <a:schemeClr val="tx1"/>
                </a:solidFill>
                <a:effectLst/>
                <a:latin typeface="+mn-lt"/>
                <a:ea typeface="+mn-ea"/>
                <a:cs typeface="+mn-cs"/>
              </a:rPr>
              <a:t> K-means clustering as it was able to detected a large majority of the fraud transactions without overwhelming the fraud department with incorrectly labeled fraud</a:t>
            </a:r>
            <a:r>
              <a:rPr lang="en-US" sz="1200" kern="1200" dirty="0">
                <a:solidFill>
                  <a:schemeClr val="tx1"/>
                </a:solidFill>
                <a:effectLst/>
                <a:latin typeface="+mn-lt"/>
                <a:ea typeface="+mn-ea"/>
                <a:cs typeface="+mn-cs"/>
              </a:rPr>
              <a:t>. The threshold value would need to be adjusted according to the fraud departments prerogative.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Once a dataset of labeled fraud transactions starts to build up, this can be used to identify True Positive and False Positive predictions of the model, allowing for additional tuning of the outlier fraction.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once we have a large enough dataset with enough labeled fraud transactions, we can train the XGBoost model with the specified hyperparameters, for optimal fraud detection. As more data is collected more data can be used for training, improving the performance of the model over time.</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24</a:t>
            </a:fld>
            <a:endParaRPr lang="en-US"/>
          </a:p>
        </p:txBody>
      </p:sp>
    </p:spTree>
    <p:extLst>
      <p:ext uri="{BB962C8B-B14F-4D97-AF65-F5344CB8AC3E}">
        <p14:creationId xmlns:p14="http://schemas.microsoft.com/office/powerpoint/2010/main" val="3800877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Some additional considerations to factor in include Computational time, the use of Greedy algorithms, and other possible anomaly detection algorithms.</a:t>
            </a:r>
          </a:p>
          <a:p>
            <a:r>
              <a:rPr lang="en-US" sz="1200" kern="1200" dirty="0">
                <a:solidFill>
                  <a:schemeClr val="tx1"/>
                </a:solidFill>
                <a:effectLst/>
                <a:latin typeface="+mn-lt"/>
                <a:ea typeface="+mn-ea"/>
                <a:cs typeface="+mn-cs"/>
              </a:rPr>
              <a:t> When it comes to computational time the K-means algorithm performed the slowest during the training, while logistic regression trained the fastest. If we are continuously re-training our models this should be taken into consideration for which model, we choose. Once the model is designed prediction time should be considered when deciding how often and when new streams of data are tested.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Depending on the size of the data, the use of greedy algorithms such as grid search could be a major hinderance to progress, so other methods such as random search for hyperparameter searching could be utilized.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finally, there are numerous anomaly detection algorithms available, given more time and resources these other algorithms could be explored as they might have better results dependent on the data.</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25</a:t>
            </a:fld>
            <a:endParaRPr lang="en-US"/>
          </a:p>
        </p:txBody>
      </p:sp>
    </p:spTree>
    <p:extLst>
      <p:ext uri="{BB962C8B-B14F-4D97-AF65-F5344CB8AC3E}">
        <p14:creationId xmlns:p14="http://schemas.microsoft.com/office/powerpoint/2010/main" val="3126872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first part of the project focuses on 4 datasets collected from the Numenta Anomaly Benchmark pack on GitHub. These are real world datasets known to contain anomalies but lack any form of labeling. The first dataset is CPU usage from an East Coast AWS datacenter. The second dataset is the temperature of an internal component to an industrial machine and has multiple anomalies that which were known to cause the machine to shut down. The third dataset is the ambient room temperature for an office space and contains anomalies for when the office thermometer stopped working. And the fourth dataset is the average CPU usage across a cluster of AWS servers containing anomalies that eventually crashed all the servers in the cluster, which we can see at the end here.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each of these, feature engineering is applied to extract useful information to improve the machine learning algorithms performance. Dimensionality reduction with principal component analysis is utilized when using the k-means clustering algorithm. Once clusters are established the distance to the centroids can be used for anomaly detection, along with applying a gaussian distribution to each cluster for anomaly detection. Isolation Forest, Support Vector Machine, and Long-short term memory neural networks are also tested in this project.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of these methods</a:t>
            </a:r>
            <a:r>
              <a:rPr lang="en-US" sz="1200" kern="1200" baseline="0" dirty="0">
                <a:solidFill>
                  <a:schemeClr val="tx1"/>
                </a:solidFill>
                <a:effectLst/>
                <a:latin typeface="+mn-lt"/>
                <a:ea typeface="+mn-ea"/>
                <a:cs typeface="+mn-cs"/>
              </a:rPr>
              <a:t> require an outlier fraction to determine the number of anomalies detected, and a fraction of 0.001 was used throughout.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3</a:t>
            </a:fld>
            <a:endParaRPr lang="en-US"/>
          </a:p>
        </p:txBody>
      </p:sp>
    </p:spTree>
    <p:extLst>
      <p:ext uri="{BB962C8B-B14F-4D97-AF65-F5344CB8AC3E}">
        <p14:creationId xmlns:p14="http://schemas.microsoft.com/office/powerpoint/2010/main" val="1463916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second part of the project is focused on supervised learning, using a credit card purchases dataset. This data contains 28 additional features for each purchase and has known labeled occurrences of fraud. It can also be found online at GitHub, and multiple papers have cited this dataset for anomaly detection work.</a:t>
            </a:r>
          </a:p>
          <a:p>
            <a:r>
              <a:rPr lang="en-US" sz="1200" kern="1200" dirty="0">
                <a:solidFill>
                  <a:schemeClr val="tx1"/>
                </a:solidFill>
                <a:effectLst/>
                <a:latin typeface="+mn-lt"/>
                <a:ea typeface="+mn-ea"/>
                <a:cs typeface="+mn-cs"/>
              </a:rPr>
              <a:t>The same techniques used on the previous datasets are performed and accessed. Next supervised models will be trained on 70% of the data and tested on the remaining 30%. The models trained include Logistic Regression, K-nearest neighbor, support vector classifier, decision tree, neural network, and gradient boosted decision tree.</a:t>
            </a:r>
          </a:p>
          <a:p>
            <a:r>
              <a:rPr lang="en-US" sz="1200" kern="1200" dirty="0">
                <a:solidFill>
                  <a:schemeClr val="tx1"/>
                </a:solidFill>
                <a:effectLst/>
                <a:latin typeface="+mn-lt"/>
                <a:ea typeface="+mn-ea"/>
                <a:cs typeface="+mn-cs"/>
              </a:rPr>
              <a:t>Once the best model is identified, grid search techniques are applied to tune hyperparameters of the model for improved performance.</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4</a:t>
            </a:fld>
            <a:endParaRPr lang="en-US"/>
          </a:p>
        </p:txBody>
      </p:sp>
    </p:spTree>
    <p:extLst>
      <p:ext uri="{BB962C8B-B14F-4D97-AF65-F5344CB8AC3E}">
        <p14:creationId xmlns:p14="http://schemas.microsoft.com/office/powerpoint/2010/main" val="1999467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feature engineering I simply looked at the data on different levels to identify potential patterns. For the East Coast AWS datacenter there was a lot of fluctuation down to the minute, so minutes, hours, and days were used for additional features. There was less fluctuation for the industrial machine component, so I simply used hours and days.</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5</a:t>
            </a:fld>
            <a:endParaRPr lang="en-US"/>
          </a:p>
        </p:txBody>
      </p:sp>
    </p:spTree>
    <p:extLst>
      <p:ext uri="{BB962C8B-B14F-4D97-AF65-F5344CB8AC3E}">
        <p14:creationId xmlns:p14="http://schemas.microsoft.com/office/powerpoint/2010/main" val="2904209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office space temperature, there was a clear pattern day to day during working hours, along with weekends, so those features were chosen along with day and hour. The AWS cluster contain patterns on the minute scale along with weekly patterns, so minutes, hours, day and whether it was a weekday were all used for features.</a:t>
            </a:r>
          </a:p>
          <a:p>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6</a:t>
            </a:fld>
            <a:endParaRPr lang="en-US"/>
          </a:p>
        </p:txBody>
      </p:sp>
    </p:spTree>
    <p:extLst>
      <p:ext uri="{BB962C8B-B14F-4D97-AF65-F5344CB8AC3E}">
        <p14:creationId xmlns:p14="http://schemas.microsoft.com/office/powerpoint/2010/main" val="1614891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k-means clustering algorithm dimensionality reduction techniques help the algorithm perform better, so I first applied principal component analysis. This is simply a means to reduce the data down to lower dimensions while preserving a lot of the information. All of the datasets were reduced down to their first and second principal features.</a:t>
            </a:r>
          </a:p>
        </p:txBody>
      </p:sp>
      <p:sp>
        <p:nvSpPr>
          <p:cNvPr id="4" name="Slide Number Placeholder 3"/>
          <p:cNvSpPr>
            <a:spLocks noGrp="1"/>
          </p:cNvSpPr>
          <p:nvPr>
            <p:ph type="sldNum" sz="quarter" idx="5"/>
          </p:nvPr>
        </p:nvSpPr>
        <p:spPr/>
        <p:txBody>
          <a:bodyPr/>
          <a:lstStyle/>
          <a:p>
            <a:fld id="{5FED52CD-D709-4E73-8D8C-D8511E74DC74}" type="slidenum">
              <a:rPr lang="en-US" smtClean="0"/>
              <a:t>7</a:t>
            </a:fld>
            <a:endParaRPr lang="en-US"/>
          </a:p>
        </p:txBody>
      </p:sp>
    </p:spTree>
    <p:extLst>
      <p:ext uri="{BB962C8B-B14F-4D97-AF65-F5344CB8AC3E}">
        <p14:creationId xmlns:p14="http://schemas.microsoft.com/office/powerpoint/2010/main" val="4253254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the data was reduced down the number of clusters had to be chosen. Ideally when conducting the k-means analysis, the number of clusters can be experimented with. It is convention to look for the lowest number of clusters that also results in a k-means score close to 0, preferably right before the score levels off. This is oftentimes referred to as the elbow method. For each of these datasets I chose the cluster values labeled. Since this part of the project is completely unsupervised, I did not spend much time playing with different cluster values.</a:t>
            </a:r>
          </a:p>
        </p:txBody>
      </p:sp>
      <p:sp>
        <p:nvSpPr>
          <p:cNvPr id="4" name="Slide Number Placeholder 3"/>
          <p:cNvSpPr>
            <a:spLocks noGrp="1"/>
          </p:cNvSpPr>
          <p:nvPr>
            <p:ph type="sldNum" sz="quarter" idx="5"/>
          </p:nvPr>
        </p:nvSpPr>
        <p:spPr/>
        <p:txBody>
          <a:bodyPr/>
          <a:lstStyle/>
          <a:p>
            <a:fld id="{5FED52CD-D709-4E73-8D8C-D8511E74DC74}" type="slidenum">
              <a:rPr lang="en-US" smtClean="0"/>
              <a:t>8</a:t>
            </a:fld>
            <a:endParaRPr lang="en-US"/>
          </a:p>
        </p:txBody>
      </p:sp>
    </p:spTree>
    <p:extLst>
      <p:ext uri="{BB962C8B-B14F-4D97-AF65-F5344CB8AC3E}">
        <p14:creationId xmlns:p14="http://schemas.microsoft.com/office/powerpoint/2010/main" val="134253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each of the datasets viewed within their clusters which I designed using seaborn and matplotlib. The multi-colored images show each cluster, while the images to the right show the anomalies detected using the centroid distance.</a:t>
            </a:r>
            <a:endParaRPr lang="en-US" dirty="0"/>
          </a:p>
        </p:txBody>
      </p:sp>
      <p:sp>
        <p:nvSpPr>
          <p:cNvPr id="4" name="Slide Number Placeholder 3"/>
          <p:cNvSpPr>
            <a:spLocks noGrp="1"/>
          </p:cNvSpPr>
          <p:nvPr>
            <p:ph type="sldNum" sz="quarter" idx="5"/>
          </p:nvPr>
        </p:nvSpPr>
        <p:spPr/>
        <p:txBody>
          <a:bodyPr/>
          <a:lstStyle/>
          <a:p>
            <a:fld id="{5FED52CD-D709-4E73-8D8C-D8511E74DC74}" type="slidenum">
              <a:rPr lang="en-US" smtClean="0"/>
              <a:t>9</a:t>
            </a:fld>
            <a:endParaRPr lang="en-US"/>
          </a:p>
        </p:txBody>
      </p:sp>
    </p:spTree>
    <p:extLst>
      <p:ext uri="{BB962C8B-B14F-4D97-AF65-F5344CB8AC3E}">
        <p14:creationId xmlns:p14="http://schemas.microsoft.com/office/powerpoint/2010/main" val="2585573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69118B-9ACB-446B-9A59-8FFAA5DC4777}" type="datetime1">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7F6B4-8316-4D26-B292-4ACD75D9AE7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42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C05BA4-F2A2-4B72-9DB6-58DA198C3302}" type="datetime1">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7F6B4-8316-4D26-B292-4ACD75D9AE72}" type="slidenum">
              <a:rPr lang="en-US" smtClean="0"/>
              <a:t>‹#›</a:t>
            </a:fld>
            <a:endParaRPr lang="en-US"/>
          </a:p>
        </p:txBody>
      </p:sp>
    </p:spTree>
    <p:extLst>
      <p:ext uri="{BB962C8B-B14F-4D97-AF65-F5344CB8AC3E}">
        <p14:creationId xmlns:p14="http://schemas.microsoft.com/office/powerpoint/2010/main" val="187160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56818D-D8F4-4BC1-92A2-49C4B357D1CF}" type="datetime1">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7F6B4-8316-4D26-B292-4ACD75D9AE72}" type="slidenum">
              <a:rPr lang="en-US" smtClean="0"/>
              <a:t>‹#›</a:t>
            </a:fld>
            <a:endParaRPr lang="en-US"/>
          </a:p>
        </p:txBody>
      </p:sp>
    </p:spTree>
    <p:extLst>
      <p:ext uri="{BB962C8B-B14F-4D97-AF65-F5344CB8AC3E}">
        <p14:creationId xmlns:p14="http://schemas.microsoft.com/office/powerpoint/2010/main" val="152477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0FAFF2-C115-4E8C-A2DF-94DCD48B718D}" type="datetime1">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7F6B4-8316-4D26-B292-4ACD75D9AE72}" type="slidenum">
              <a:rPr lang="en-US" smtClean="0"/>
              <a:t>‹#›</a:t>
            </a:fld>
            <a:endParaRPr lang="en-US"/>
          </a:p>
        </p:txBody>
      </p:sp>
    </p:spTree>
    <p:extLst>
      <p:ext uri="{BB962C8B-B14F-4D97-AF65-F5344CB8AC3E}">
        <p14:creationId xmlns:p14="http://schemas.microsoft.com/office/powerpoint/2010/main" val="1159690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1DAC8D-8936-43C7-9CF2-B05FA969D9A0}" type="datetime1">
              <a:rPr lang="en-US" smtClean="0"/>
              <a:t>3/22/2021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47F6B4-8316-4D26-B292-4ACD75D9AE7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30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A7B924-FFE3-45F5-BD10-BDDC332F68ED}" type="datetime1">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7F6B4-8316-4D26-B292-4ACD75D9AE72}" type="slidenum">
              <a:rPr lang="en-US" smtClean="0"/>
              <a:t>‹#›</a:t>
            </a:fld>
            <a:endParaRPr lang="en-US"/>
          </a:p>
        </p:txBody>
      </p:sp>
    </p:spTree>
    <p:extLst>
      <p:ext uri="{BB962C8B-B14F-4D97-AF65-F5344CB8AC3E}">
        <p14:creationId xmlns:p14="http://schemas.microsoft.com/office/powerpoint/2010/main" val="3975353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661D17-FF9F-4C19-B7C8-787B50780394}" type="datetime1">
              <a:rPr lang="en-US" smtClean="0"/>
              <a:t>3/22/2021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47F6B4-8316-4D26-B292-4ACD75D9AE72}" type="slidenum">
              <a:rPr lang="en-US" smtClean="0"/>
              <a:t>‹#›</a:t>
            </a:fld>
            <a:endParaRPr lang="en-US"/>
          </a:p>
        </p:txBody>
      </p:sp>
    </p:spTree>
    <p:extLst>
      <p:ext uri="{BB962C8B-B14F-4D97-AF65-F5344CB8AC3E}">
        <p14:creationId xmlns:p14="http://schemas.microsoft.com/office/powerpoint/2010/main" val="3162552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FBA3CC-5F2A-4A63-B35F-5C289FB71E74}" type="datetime1">
              <a:rPr lang="en-US" smtClean="0"/>
              <a:t>3/22/2021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47F6B4-8316-4D26-B292-4ACD75D9AE72}" type="slidenum">
              <a:rPr lang="en-US" smtClean="0"/>
              <a:t>‹#›</a:t>
            </a:fld>
            <a:endParaRPr lang="en-US"/>
          </a:p>
        </p:txBody>
      </p:sp>
    </p:spTree>
    <p:extLst>
      <p:ext uri="{BB962C8B-B14F-4D97-AF65-F5344CB8AC3E}">
        <p14:creationId xmlns:p14="http://schemas.microsoft.com/office/powerpoint/2010/main" val="335108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AA8A57B-658E-4627-B355-BECF72A151B6}" type="datetime1">
              <a:rPr lang="en-US" smtClean="0"/>
              <a:t>3/22/2021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347F6B4-8316-4D26-B292-4ACD75D9AE72}" type="slidenum">
              <a:rPr lang="en-US" smtClean="0"/>
              <a:t>‹#›</a:t>
            </a:fld>
            <a:endParaRPr lang="en-US"/>
          </a:p>
        </p:txBody>
      </p:sp>
    </p:spTree>
    <p:extLst>
      <p:ext uri="{BB962C8B-B14F-4D97-AF65-F5344CB8AC3E}">
        <p14:creationId xmlns:p14="http://schemas.microsoft.com/office/powerpoint/2010/main" val="1936163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BA8AC41-9C4F-4672-A94C-3F2BE842CA44}" type="datetime1">
              <a:rPr lang="en-US" smtClean="0"/>
              <a:t>3/22/2021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347F6B4-8316-4D26-B292-4ACD75D9AE72}" type="slidenum">
              <a:rPr lang="en-US" smtClean="0"/>
              <a:t>‹#›</a:t>
            </a:fld>
            <a:endParaRPr lang="en-US"/>
          </a:p>
        </p:txBody>
      </p:sp>
    </p:spTree>
    <p:extLst>
      <p:ext uri="{BB962C8B-B14F-4D97-AF65-F5344CB8AC3E}">
        <p14:creationId xmlns:p14="http://schemas.microsoft.com/office/powerpoint/2010/main" val="3522053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86A9F2-4562-4C88-A68B-C84A54E2A4A1}" type="datetime1">
              <a:rPr lang="en-US" smtClean="0"/>
              <a:t>3/22/2021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47F6B4-8316-4D26-B292-4ACD75D9AE72}" type="slidenum">
              <a:rPr lang="en-US" smtClean="0"/>
              <a:t>‹#›</a:t>
            </a:fld>
            <a:endParaRPr lang="en-US"/>
          </a:p>
        </p:txBody>
      </p:sp>
    </p:spTree>
    <p:extLst>
      <p:ext uri="{BB962C8B-B14F-4D97-AF65-F5344CB8AC3E}">
        <p14:creationId xmlns:p14="http://schemas.microsoft.com/office/powerpoint/2010/main" val="4180054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91A6E0D-FB41-44A3-8863-F46AC3F9A22C}" type="datetime1">
              <a:rPr lang="en-US" smtClean="0"/>
              <a:t>3/22/2021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347F6B4-8316-4D26-B292-4ACD75D9AE7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3424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88.png"/><Relationship Id="rId5" Type="http://schemas.openxmlformats.org/officeDocument/2006/relationships/image" Target="../media/image3.png"/><Relationship Id="rId10" Type="http://schemas.openxmlformats.org/officeDocument/2006/relationships/image" Target="../media/image87.svg"/><Relationship Id="rId4" Type="http://schemas.openxmlformats.org/officeDocument/2006/relationships/image" Target="../media/image2.svg"/><Relationship Id="rId9" Type="http://schemas.openxmlformats.org/officeDocument/2006/relationships/image" Target="../media/image86.png"/></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4.sv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GuansongPang/anomaly-detection-datasets" TargetMode="External"/><Relationship Id="rId2" Type="http://schemas.openxmlformats.org/officeDocument/2006/relationships/hyperlink" Target="https://github.com/numenta/NAB" TargetMode="External"/><Relationship Id="rId1" Type="http://schemas.openxmlformats.org/officeDocument/2006/relationships/slideLayout" Target="../slideLayouts/slideLayout6.xml"/><Relationship Id="rId5" Type="http://schemas.openxmlformats.org/officeDocument/2006/relationships/hyperlink" Target="https://xgboost.readthedocs.io/en/latest/parameter.html" TargetMode="External"/><Relationship Id="rId4" Type="http://schemas.openxmlformats.org/officeDocument/2006/relationships/hyperlink" Target="https://scikit-learn.org/stable/auto_examples/datasets/plot_iris_dataset.html#sphx-glr-auto-examples-datasets-plot-iris-dataset-p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122E9A-9513-40A8-AE56-CA5706012339}"/>
              </a:ext>
            </a:extLst>
          </p:cNvPr>
          <p:cNvSpPr>
            <a:spLocks noGrp="1"/>
          </p:cNvSpPr>
          <p:nvPr>
            <p:ph type="ctrTitle"/>
          </p:nvPr>
        </p:nvSpPr>
        <p:spPr/>
        <p:txBody>
          <a:bodyPr/>
          <a:lstStyle/>
          <a:p>
            <a:pPr algn="ctr"/>
            <a:r>
              <a:rPr lang="en-US" dirty="0">
                <a:latin typeface="Times New Roman" panose="02020603050405020304" pitchFamily="18" charset="0"/>
                <a:cs typeface="Times New Roman" panose="02020603050405020304" pitchFamily="18" charset="0"/>
              </a:rPr>
              <a:t>Applications of machine learning for anomaly detection</a:t>
            </a:r>
          </a:p>
        </p:txBody>
      </p:sp>
      <p:sp>
        <p:nvSpPr>
          <p:cNvPr id="6" name="Subtitle 5">
            <a:extLst>
              <a:ext uri="{FF2B5EF4-FFF2-40B4-BE49-F238E27FC236}">
                <a16:creationId xmlns:a16="http://schemas.microsoft.com/office/drawing/2014/main" id="{5A7C2669-0404-4117-9CAF-90DAC0803D6B}"/>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By: Daniel Simpson</a:t>
            </a:r>
          </a:p>
        </p:txBody>
      </p:sp>
      <p:sp>
        <p:nvSpPr>
          <p:cNvPr id="4" name="Slide Number Placeholder 3">
            <a:extLst>
              <a:ext uri="{FF2B5EF4-FFF2-40B4-BE49-F238E27FC236}">
                <a16:creationId xmlns:a16="http://schemas.microsoft.com/office/drawing/2014/main" id="{731009EF-7824-401B-B002-BE3F5B83DB08}"/>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a:t>
            </a:fld>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0033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8C36-9D95-4F8C-9B50-2D3E4161BBEB}"/>
              </a:ext>
            </a:extLst>
          </p:cNvPr>
          <p:cNvSpPr>
            <a:spLocks noGrp="1"/>
          </p:cNvSpPr>
          <p:nvPr>
            <p:ph type="title"/>
          </p:nvPr>
        </p:nvSpPr>
        <p:spPr>
          <a:xfrm>
            <a:off x="778218" y="320159"/>
            <a:ext cx="10635563" cy="1450757"/>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Isolation Forest </a:t>
            </a:r>
            <a:r>
              <a:rPr lang="en-US" sz="6600"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SVM 	</a:t>
            </a:r>
            <a:r>
              <a:rPr lang="en-US" sz="6600"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Neural Network</a:t>
            </a:r>
          </a:p>
        </p:txBody>
      </p:sp>
      <p:pic>
        <p:nvPicPr>
          <p:cNvPr id="3" name="Picture 2">
            <a:extLst>
              <a:ext uri="{FF2B5EF4-FFF2-40B4-BE49-F238E27FC236}">
                <a16:creationId xmlns:a16="http://schemas.microsoft.com/office/drawing/2014/main" id="{E5359CF9-27FF-4DB2-9B83-901E680EE8B7}"/>
              </a:ext>
            </a:extLst>
          </p:cNvPr>
          <p:cNvPicPr>
            <a:picLocks noChangeAspect="1"/>
          </p:cNvPicPr>
          <p:nvPr/>
        </p:nvPicPr>
        <p:blipFill>
          <a:blip r:embed="rId3"/>
          <a:stretch>
            <a:fillRect/>
          </a:stretch>
        </p:blipFill>
        <p:spPr>
          <a:xfrm>
            <a:off x="8376722" y="2526198"/>
            <a:ext cx="3037059" cy="2845837"/>
          </a:xfrm>
          <a:prstGeom prst="rect">
            <a:avLst/>
          </a:prstGeom>
        </p:spPr>
      </p:pic>
      <p:pic>
        <p:nvPicPr>
          <p:cNvPr id="4" name="Picture 3">
            <a:extLst>
              <a:ext uri="{FF2B5EF4-FFF2-40B4-BE49-F238E27FC236}">
                <a16:creationId xmlns:a16="http://schemas.microsoft.com/office/drawing/2014/main" id="{24550731-B033-459C-8AD4-32D9BCE392E6}"/>
              </a:ext>
            </a:extLst>
          </p:cNvPr>
          <p:cNvPicPr>
            <a:picLocks noChangeAspect="1"/>
          </p:cNvPicPr>
          <p:nvPr/>
        </p:nvPicPr>
        <p:blipFill>
          <a:blip r:embed="rId4"/>
          <a:stretch>
            <a:fillRect/>
          </a:stretch>
        </p:blipFill>
        <p:spPr>
          <a:xfrm>
            <a:off x="872010" y="2430620"/>
            <a:ext cx="3324364" cy="3036992"/>
          </a:xfrm>
          <a:prstGeom prst="rect">
            <a:avLst/>
          </a:prstGeom>
        </p:spPr>
      </p:pic>
      <p:sp>
        <p:nvSpPr>
          <p:cNvPr id="5" name="TextBox 4">
            <a:extLst>
              <a:ext uri="{FF2B5EF4-FFF2-40B4-BE49-F238E27FC236}">
                <a16:creationId xmlns:a16="http://schemas.microsoft.com/office/drawing/2014/main" id="{B40816DF-1601-498C-9A35-478E622E8D33}"/>
              </a:ext>
            </a:extLst>
          </p:cNvPr>
          <p:cNvSpPr txBox="1"/>
          <p:nvPr/>
        </p:nvSpPr>
        <p:spPr>
          <a:xfrm>
            <a:off x="1647520" y="6421408"/>
            <a:ext cx="1974535"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Hariri, et al. (2018)</a:t>
            </a:r>
          </a:p>
        </p:txBody>
      </p:sp>
      <p:pic>
        <p:nvPicPr>
          <p:cNvPr id="1026" name="Picture 2" descr="Understanding Support Vector Machines: A Primer - Machine Learning in Action">
            <a:extLst>
              <a:ext uri="{FF2B5EF4-FFF2-40B4-BE49-F238E27FC236}">
                <a16:creationId xmlns:a16="http://schemas.microsoft.com/office/drawing/2014/main" id="{D84A1067-83BF-4322-841A-C2B6D71108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018" y="2654566"/>
            <a:ext cx="3037059" cy="28976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ECC6D0-C441-4C0B-9034-B4C907F1E03B}"/>
              </a:ext>
            </a:extLst>
          </p:cNvPr>
          <p:cNvSpPr txBox="1"/>
          <p:nvPr/>
        </p:nvSpPr>
        <p:spPr>
          <a:xfrm>
            <a:off x="1595547" y="6414730"/>
            <a:ext cx="103946" cy="246221"/>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4</a:t>
            </a:r>
          </a:p>
        </p:txBody>
      </p:sp>
      <p:sp>
        <p:nvSpPr>
          <p:cNvPr id="7" name="Slide Number Placeholder 6">
            <a:extLst>
              <a:ext uri="{FF2B5EF4-FFF2-40B4-BE49-F238E27FC236}">
                <a16:creationId xmlns:a16="http://schemas.microsoft.com/office/drawing/2014/main" id="{25F36916-8492-4BB1-86B3-BD06695AFF50}"/>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10</a:t>
            </a:fld>
            <a:endParaRPr lang="en-US" sz="28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1D54617-C726-4964-98B4-3868746B64EC}"/>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3519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2453378-CC88-49CB-920A-858E044E41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84"/>
          <a:stretch/>
        </p:blipFill>
        <p:spPr bwMode="auto">
          <a:xfrm>
            <a:off x="564327" y="855679"/>
            <a:ext cx="3042158" cy="23108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9B6611-096E-4A8C-AA25-5FECD75A6553}"/>
              </a:ext>
            </a:extLst>
          </p:cNvPr>
          <p:cNvSpPr txBox="1"/>
          <p:nvPr/>
        </p:nvSpPr>
        <p:spPr>
          <a:xfrm>
            <a:off x="559124" y="3111638"/>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4</a:t>
            </a:r>
          </a:p>
        </p:txBody>
      </p:sp>
      <p:pic>
        <p:nvPicPr>
          <p:cNvPr id="11" name="Picture 2">
            <a:extLst>
              <a:ext uri="{FF2B5EF4-FFF2-40B4-BE49-F238E27FC236}">
                <a16:creationId xmlns:a16="http://schemas.microsoft.com/office/drawing/2014/main" id="{1646BE3B-2F0A-4F64-A224-DD43AD5DFE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222"/>
          <a:stretch/>
        </p:blipFill>
        <p:spPr bwMode="auto">
          <a:xfrm>
            <a:off x="4526205" y="855678"/>
            <a:ext cx="2977870" cy="22559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FADDC9A-3373-4DDB-90C8-DE684016AC41}"/>
              </a:ext>
            </a:extLst>
          </p:cNvPr>
          <p:cNvSpPr txBox="1"/>
          <p:nvPr/>
        </p:nvSpPr>
        <p:spPr>
          <a:xfrm>
            <a:off x="4526205" y="3111638"/>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8</a:t>
            </a:r>
          </a:p>
        </p:txBody>
      </p:sp>
      <p:sp>
        <p:nvSpPr>
          <p:cNvPr id="15" name="TextBox 14">
            <a:extLst>
              <a:ext uri="{FF2B5EF4-FFF2-40B4-BE49-F238E27FC236}">
                <a16:creationId xmlns:a16="http://schemas.microsoft.com/office/drawing/2014/main" id="{475295D9-17D5-44A2-8D51-CF4C2AA58442}"/>
              </a:ext>
            </a:extLst>
          </p:cNvPr>
          <p:cNvSpPr txBox="1"/>
          <p:nvPr/>
        </p:nvSpPr>
        <p:spPr>
          <a:xfrm>
            <a:off x="8423795" y="3109290"/>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2</a:t>
            </a:r>
          </a:p>
        </p:txBody>
      </p:sp>
      <p:pic>
        <p:nvPicPr>
          <p:cNvPr id="16" name="Picture 6">
            <a:extLst>
              <a:ext uri="{FF2B5EF4-FFF2-40B4-BE49-F238E27FC236}">
                <a16:creationId xmlns:a16="http://schemas.microsoft.com/office/drawing/2014/main" id="{FC4B92AD-7661-4DDD-BD58-B17C4F725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985"/>
          <a:stretch/>
        </p:blipFill>
        <p:spPr bwMode="auto">
          <a:xfrm>
            <a:off x="8454957" y="855678"/>
            <a:ext cx="3042158" cy="23108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4AD8D213-8D5E-4CEB-802A-9AEAF5497F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832"/>
          <a:stretch/>
        </p:blipFill>
        <p:spPr bwMode="auto">
          <a:xfrm>
            <a:off x="559124" y="3790747"/>
            <a:ext cx="3042159" cy="234074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4E89666-4F51-41C8-87A4-B2A61BA80696}"/>
              </a:ext>
            </a:extLst>
          </p:cNvPr>
          <p:cNvSpPr txBox="1"/>
          <p:nvPr/>
        </p:nvSpPr>
        <p:spPr>
          <a:xfrm>
            <a:off x="559124" y="6022086"/>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26</a:t>
            </a:r>
          </a:p>
        </p:txBody>
      </p:sp>
      <p:pic>
        <p:nvPicPr>
          <p:cNvPr id="19" name="Picture 18">
            <a:extLst>
              <a:ext uri="{FF2B5EF4-FFF2-40B4-BE49-F238E27FC236}">
                <a16:creationId xmlns:a16="http://schemas.microsoft.com/office/drawing/2014/main" id="{B7CB734E-0086-49D4-A409-B46D92572A91}"/>
              </a:ext>
            </a:extLst>
          </p:cNvPr>
          <p:cNvPicPr>
            <a:picLocks noChangeAspect="1"/>
          </p:cNvPicPr>
          <p:nvPr/>
        </p:nvPicPr>
        <p:blipFill rotWithShape="1">
          <a:blip r:embed="rId7"/>
          <a:srcRect t="12559"/>
          <a:stretch/>
        </p:blipFill>
        <p:spPr>
          <a:xfrm>
            <a:off x="8309071" y="3790747"/>
            <a:ext cx="3035808" cy="2173190"/>
          </a:xfrm>
          <a:prstGeom prst="rect">
            <a:avLst/>
          </a:prstGeom>
        </p:spPr>
      </p:pic>
      <p:pic>
        <p:nvPicPr>
          <p:cNvPr id="20" name="Picture 19">
            <a:extLst>
              <a:ext uri="{FF2B5EF4-FFF2-40B4-BE49-F238E27FC236}">
                <a16:creationId xmlns:a16="http://schemas.microsoft.com/office/drawing/2014/main" id="{0053BA35-6C52-427E-9C09-21376367B7EE}"/>
              </a:ext>
            </a:extLst>
          </p:cNvPr>
          <p:cNvPicPr>
            <a:picLocks noChangeAspect="1"/>
          </p:cNvPicPr>
          <p:nvPr/>
        </p:nvPicPr>
        <p:blipFill rotWithShape="1">
          <a:blip r:embed="rId8"/>
          <a:srcRect t="11487"/>
          <a:stretch/>
        </p:blipFill>
        <p:spPr>
          <a:xfrm>
            <a:off x="4468267" y="3790747"/>
            <a:ext cx="3035808" cy="1966691"/>
          </a:xfrm>
          <a:prstGeom prst="rect">
            <a:avLst/>
          </a:prstGeom>
        </p:spPr>
      </p:pic>
      <p:sp>
        <p:nvSpPr>
          <p:cNvPr id="21" name="TextBox 20">
            <a:extLst>
              <a:ext uri="{FF2B5EF4-FFF2-40B4-BE49-F238E27FC236}">
                <a16:creationId xmlns:a16="http://schemas.microsoft.com/office/drawing/2014/main" id="{311AAE14-6100-4FB9-8FA1-904B59285FF5}"/>
              </a:ext>
            </a:extLst>
          </p:cNvPr>
          <p:cNvSpPr txBox="1"/>
          <p:nvPr/>
        </p:nvSpPr>
        <p:spPr>
          <a:xfrm>
            <a:off x="8454957" y="6017390"/>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2</a:t>
            </a:r>
          </a:p>
        </p:txBody>
      </p:sp>
      <p:sp>
        <p:nvSpPr>
          <p:cNvPr id="2" name="Slide Number Placeholder 1">
            <a:extLst>
              <a:ext uri="{FF2B5EF4-FFF2-40B4-BE49-F238E27FC236}">
                <a16:creationId xmlns:a16="http://schemas.microsoft.com/office/drawing/2014/main" id="{63A002AF-6050-446A-811B-31A24764C910}"/>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11</a:t>
            </a:fld>
            <a:endParaRPr lang="en-US" sz="2800" b="1"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39261F66-CEAD-459C-85F5-9FF78791377A}"/>
              </a:ext>
            </a:extLst>
          </p:cNvPr>
          <p:cNvCxnSpPr/>
          <p:nvPr/>
        </p:nvCxnSpPr>
        <p:spPr>
          <a:xfrm>
            <a:off x="377505" y="3478622"/>
            <a:ext cx="113167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94DF19-0F0A-4465-96D5-28D98FA7BFD8}"/>
              </a:ext>
            </a:extLst>
          </p:cNvPr>
          <p:cNvSpPr txBox="1"/>
          <p:nvPr/>
        </p:nvSpPr>
        <p:spPr>
          <a:xfrm>
            <a:off x="3967993" y="0"/>
            <a:ext cx="426160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AWS CPU</a:t>
            </a:r>
          </a:p>
        </p:txBody>
      </p:sp>
      <p:sp>
        <p:nvSpPr>
          <p:cNvPr id="5" name="TextBox 4">
            <a:extLst>
              <a:ext uri="{FF2B5EF4-FFF2-40B4-BE49-F238E27FC236}">
                <a16:creationId xmlns:a16="http://schemas.microsoft.com/office/drawing/2014/main" id="{AE0958EE-9B49-4C6C-835D-F4F838301E3F}"/>
              </a:ext>
            </a:extLst>
          </p:cNvPr>
          <p:cNvSpPr txBox="1"/>
          <p:nvPr/>
        </p:nvSpPr>
        <p:spPr>
          <a:xfrm>
            <a:off x="1119663" y="484000"/>
            <a:ext cx="203437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K-means centroid</a:t>
            </a:r>
          </a:p>
        </p:txBody>
      </p:sp>
      <p:sp>
        <p:nvSpPr>
          <p:cNvPr id="22" name="TextBox 21">
            <a:extLst>
              <a:ext uri="{FF2B5EF4-FFF2-40B4-BE49-F238E27FC236}">
                <a16:creationId xmlns:a16="http://schemas.microsoft.com/office/drawing/2014/main" id="{8E0BDCD4-1AED-4EDA-9C94-4436AD8358DC}"/>
              </a:ext>
            </a:extLst>
          </p:cNvPr>
          <p:cNvSpPr txBox="1"/>
          <p:nvPr/>
        </p:nvSpPr>
        <p:spPr>
          <a:xfrm>
            <a:off x="5161714" y="48400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Gaussian</a:t>
            </a:r>
          </a:p>
        </p:txBody>
      </p:sp>
      <p:sp>
        <p:nvSpPr>
          <p:cNvPr id="23" name="TextBox 22">
            <a:extLst>
              <a:ext uri="{FF2B5EF4-FFF2-40B4-BE49-F238E27FC236}">
                <a16:creationId xmlns:a16="http://schemas.microsoft.com/office/drawing/2014/main" id="{CA163AEA-C8A7-41B0-BB7D-A6139F384E25}"/>
              </a:ext>
            </a:extLst>
          </p:cNvPr>
          <p:cNvSpPr txBox="1"/>
          <p:nvPr/>
        </p:nvSpPr>
        <p:spPr>
          <a:xfrm>
            <a:off x="9291404" y="48400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Isolation Forest</a:t>
            </a:r>
          </a:p>
        </p:txBody>
      </p:sp>
      <p:sp>
        <p:nvSpPr>
          <p:cNvPr id="24" name="TextBox 23">
            <a:extLst>
              <a:ext uri="{FF2B5EF4-FFF2-40B4-BE49-F238E27FC236}">
                <a16:creationId xmlns:a16="http://schemas.microsoft.com/office/drawing/2014/main" id="{E782C3CA-5B50-4489-A4C4-1D017C8970E4}"/>
              </a:ext>
            </a:extLst>
          </p:cNvPr>
          <p:cNvSpPr txBox="1"/>
          <p:nvPr/>
        </p:nvSpPr>
        <p:spPr>
          <a:xfrm>
            <a:off x="1119663" y="3476274"/>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SVM</a:t>
            </a:r>
          </a:p>
        </p:txBody>
      </p:sp>
      <p:sp>
        <p:nvSpPr>
          <p:cNvPr id="25" name="TextBox 24">
            <a:extLst>
              <a:ext uri="{FF2B5EF4-FFF2-40B4-BE49-F238E27FC236}">
                <a16:creationId xmlns:a16="http://schemas.microsoft.com/office/drawing/2014/main" id="{50AE752A-1426-46B9-B2D5-751F9D1A2219}"/>
              </a:ext>
            </a:extLst>
          </p:cNvPr>
          <p:cNvSpPr txBox="1"/>
          <p:nvPr/>
        </p:nvSpPr>
        <p:spPr>
          <a:xfrm>
            <a:off x="6862960" y="345831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Neural Network</a:t>
            </a:r>
          </a:p>
        </p:txBody>
      </p:sp>
      <p:sp>
        <p:nvSpPr>
          <p:cNvPr id="6" name="Rectangle 5">
            <a:extLst>
              <a:ext uri="{FF2B5EF4-FFF2-40B4-BE49-F238E27FC236}">
                <a16:creationId xmlns:a16="http://schemas.microsoft.com/office/drawing/2014/main" id="{33B4A282-13AF-4F80-BC3F-B63C2D077B49}"/>
              </a:ext>
            </a:extLst>
          </p:cNvPr>
          <p:cNvSpPr/>
          <p:nvPr/>
        </p:nvSpPr>
        <p:spPr>
          <a:xfrm>
            <a:off x="2592198" y="6076945"/>
            <a:ext cx="302004" cy="240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05E8C3B-79BC-43ED-9857-8A2CA40BBE55}"/>
              </a:ext>
            </a:extLst>
          </p:cNvPr>
          <p:cNvSpPr/>
          <p:nvPr/>
        </p:nvSpPr>
        <p:spPr>
          <a:xfrm>
            <a:off x="10470858" y="6076945"/>
            <a:ext cx="225105" cy="2403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A56C593-0039-48C6-8B5D-E5CD9A0623B3}"/>
              </a:ext>
            </a:extLst>
          </p:cNvPr>
          <p:cNvSpPr/>
          <p:nvPr/>
        </p:nvSpPr>
        <p:spPr>
          <a:xfrm>
            <a:off x="10470858" y="3174936"/>
            <a:ext cx="225105" cy="2403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D647D53-F0CE-4D18-A271-B9D0CB4A4897}"/>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88731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022B0C7F-BA01-4C13-91D0-8C2EBBBFE5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81"/>
          <a:stretch/>
        </p:blipFill>
        <p:spPr bwMode="auto">
          <a:xfrm>
            <a:off x="706508" y="818936"/>
            <a:ext cx="3025933" cy="2347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911A5F1-7C47-42FC-957A-ACFCDBE1A5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523"/>
          <a:stretch/>
        </p:blipFill>
        <p:spPr bwMode="auto">
          <a:xfrm>
            <a:off x="4481229" y="818936"/>
            <a:ext cx="2977871" cy="2311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EDF11513-CABC-43E3-A013-DECB4FD800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522"/>
          <a:stretch/>
        </p:blipFill>
        <p:spPr bwMode="auto">
          <a:xfrm>
            <a:off x="8207889" y="818934"/>
            <a:ext cx="2977872" cy="23114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E79AF0F-6D04-43CC-AB4A-F0C21274FD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63"/>
          <a:stretch/>
        </p:blipFill>
        <p:spPr bwMode="auto">
          <a:xfrm>
            <a:off x="706508" y="3827643"/>
            <a:ext cx="3025933" cy="2345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98C206A-F8EC-41F1-BC75-778F797DB22A}"/>
              </a:ext>
            </a:extLst>
          </p:cNvPr>
          <p:cNvPicPr>
            <a:picLocks noChangeAspect="1"/>
          </p:cNvPicPr>
          <p:nvPr/>
        </p:nvPicPr>
        <p:blipFill rotWithShape="1">
          <a:blip r:embed="rId7"/>
          <a:srcRect t="11327"/>
          <a:stretch/>
        </p:blipFill>
        <p:spPr>
          <a:xfrm>
            <a:off x="4481229" y="3827643"/>
            <a:ext cx="3025933" cy="1963688"/>
          </a:xfrm>
          <a:prstGeom prst="rect">
            <a:avLst/>
          </a:prstGeom>
        </p:spPr>
      </p:pic>
      <p:pic>
        <p:nvPicPr>
          <p:cNvPr id="12" name="Picture 11">
            <a:extLst>
              <a:ext uri="{FF2B5EF4-FFF2-40B4-BE49-F238E27FC236}">
                <a16:creationId xmlns:a16="http://schemas.microsoft.com/office/drawing/2014/main" id="{7AAE70BA-8F9A-4F1F-A17F-8039D62486E7}"/>
              </a:ext>
            </a:extLst>
          </p:cNvPr>
          <p:cNvPicPr>
            <a:picLocks noChangeAspect="1"/>
          </p:cNvPicPr>
          <p:nvPr/>
        </p:nvPicPr>
        <p:blipFill rotWithShape="1">
          <a:blip r:embed="rId8"/>
          <a:srcRect t="9818"/>
          <a:stretch/>
        </p:blipFill>
        <p:spPr>
          <a:xfrm>
            <a:off x="7905165" y="3827642"/>
            <a:ext cx="3583320" cy="2303915"/>
          </a:xfrm>
          <a:prstGeom prst="rect">
            <a:avLst/>
          </a:prstGeom>
        </p:spPr>
      </p:pic>
      <p:sp>
        <p:nvSpPr>
          <p:cNvPr id="11" name="Slide Number Placeholder 10">
            <a:extLst>
              <a:ext uri="{FF2B5EF4-FFF2-40B4-BE49-F238E27FC236}">
                <a16:creationId xmlns:a16="http://schemas.microsoft.com/office/drawing/2014/main" id="{489C54EC-7DDF-4A1C-9591-116B41509A03}"/>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12</a:t>
            </a:fld>
            <a:endParaRPr lang="en-US" sz="28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0D91D76C-8DA6-4CED-952B-CEDBE1D24E15}"/>
              </a:ext>
            </a:extLst>
          </p:cNvPr>
          <p:cNvSpPr txBox="1"/>
          <p:nvPr/>
        </p:nvSpPr>
        <p:spPr>
          <a:xfrm>
            <a:off x="559124" y="3111638"/>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22</a:t>
            </a:r>
          </a:p>
        </p:txBody>
      </p:sp>
      <p:sp>
        <p:nvSpPr>
          <p:cNvPr id="28" name="TextBox 27">
            <a:extLst>
              <a:ext uri="{FF2B5EF4-FFF2-40B4-BE49-F238E27FC236}">
                <a16:creationId xmlns:a16="http://schemas.microsoft.com/office/drawing/2014/main" id="{E19DD67E-355F-403F-BF68-CEAEA7354F32}"/>
              </a:ext>
            </a:extLst>
          </p:cNvPr>
          <p:cNvSpPr txBox="1"/>
          <p:nvPr/>
        </p:nvSpPr>
        <p:spPr>
          <a:xfrm>
            <a:off x="4526205" y="3111638"/>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28</a:t>
            </a:r>
          </a:p>
        </p:txBody>
      </p:sp>
      <p:sp>
        <p:nvSpPr>
          <p:cNvPr id="29" name="TextBox 28">
            <a:extLst>
              <a:ext uri="{FF2B5EF4-FFF2-40B4-BE49-F238E27FC236}">
                <a16:creationId xmlns:a16="http://schemas.microsoft.com/office/drawing/2014/main" id="{DD168C91-8EBF-4D1B-B31E-B60286B4C127}"/>
              </a:ext>
            </a:extLst>
          </p:cNvPr>
          <p:cNvSpPr txBox="1"/>
          <p:nvPr/>
        </p:nvSpPr>
        <p:spPr>
          <a:xfrm>
            <a:off x="8423795" y="3109290"/>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8</a:t>
            </a:r>
          </a:p>
        </p:txBody>
      </p:sp>
      <p:sp>
        <p:nvSpPr>
          <p:cNvPr id="30" name="TextBox 29">
            <a:extLst>
              <a:ext uri="{FF2B5EF4-FFF2-40B4-BE49-F238E27FC236}">
                <a16:creationId xmlns:a16="http://schemas.microsoft.com/office/drawing/2014/main" id="{2B53CC30-9B3D-4885-B343-C52BA844F68A}"/>
              </a:ext>
            </a:extLst>
          </p:cNvPr>
          <p:cNvSpPr txBox="1"/>
          <p:nvPr/>
        </p:nvSpPr>
        <p:spPr>
          <a:xfrm>
            <a:off x="559124" y="6022086"/>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29</a:t>
            </a:r>
          </a:p>
        </p:txBody>
      </p:sp>
      <p:sp>
        <p:nvSpPr>
          <p:cNvPr id="31" name="TextBox 30">
            <a:extLst>
              <a:ext uri="{FF2B5EF4-FFF2-40B4-BE49-F238E27FC236}">
                <a16:creationId xmlns:a16="http://schemas.microsoft.com/office/drawing/2014/main" id="{CFDF1BD0-B85A-4EDA-B832-84E5F95ADA5A}"/>
              </a:ext>
            </a:extLst>
          </p:cNvPr>
          <p:cNvSpPr txBox="1"/>
          <p:nvPr/>
        </p:nvSpPr>
        <p:spPr>
          <a:xfrm>
            <a:off x="8454957" y="6017390"/>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1</a:t>
            </a:r>
          </a:p>
        </p:txBody>
      </p:sp>
      <p:cxnSp>
        <p:nvCxnSpPr>
          <p:cNvPr id="32" name="Straight Connector 31">
            <a:extLst>
              <a:ext uri="{FF2B5EF4-FFF2-40B4-BE49-F238E27FC236}">
                <a16:creationId xmlns:a16="http://schemas.microsoft.com/office/drawing/2014/main" id="{E49A2C77-65CD-4F6D-B1D3-FBFE0F1D4333}"/>
              </a:ext>
            </a:extLst>
          </p:cNvPr>
          <p:cNvCxnSpPr/>
          <p:nvPr/>
        </p:nvCxnSpPr>
        <p:spPr>
          <a:xfrm>
            <a:off x="377505" y="3478622"/>
            <a:ext cx="113167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78A2145-7BC9-4FFC-85BD-B4A1660B3EA4}"/>
              </a:ext>
            </a:extLst>
          </p:cNvPr>
          <p:cNvSpPr txBox="1"/>
          <p:nvPr/>
        </p:nvSpPr>
        <p:spPr>
          <a:xfrm>
            <a:off x="3967993" y="0"/>
            <a:ext cx="426160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Industrial Machine</a:t>
            </a:r>
          </a:p>
        </p:txBody>
      </p:sp>
      <p:sp>
        <p:nvSpPr>
          <p:cNvPr id="34" name="TextBox 33">
            <a:extLst>
              <a:ext uri="{FF2B5EF4-FFF2-40B4-BE49-F238E27FC236}">
                <a16:creationId xmlns:a16="http://schemas.microsoft.com/office/drawing/2014/main" id="{59EC27E6-871D-4E53-82B4-F8E1B925B649}"/>
              </a:ext>
            </a:extLst>
          </p:cNvPr>
          <p:cNvSpPr txBox="1"/>
          <p:nvPr/>
        </p:nvSpPr>
        <p:spPr>
          <a:xfrm>
            <a:off x="1119663" y="484000"/>
            <a:ext cx="203437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K-means centroid</a:t>
            </a:r>
          </a:p>
        </p:txBody>
      </p:sp>
      <p:sp>
        <p:nvSpPr>
          <p:cNvPr id="35" name="TextBox 34">
            <a:extLst>
              <a:ext uri="{FF2B5EF4-FFF2-40B4-BE49-F238E27FC236}">
                <a16:creationId xmlns:a16="http://schemas.microsoft.com/office/drawing/2014/main" id="{7698384B-5153-41B1-93EB-EC55E1B49025}"/>
              </a:ext>
            </a:extLst>
          </p:cNvPr>
          <p:cNvSpPr txBox="1"/>
          <p:nvPr/>
        </p:nvSpPr>
        <p:spPr>
          <a:xfrm>
            <a:off x="5161714" y="48400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Gaussian</a:t>
            </a:r>
          </a:p>
        </p:txBody>
      </p:sp>
      <p:sp>
        <p:nvSpPr>
          <p:cNvPr id="36" name="TextBox 35">
            <a:extLst>
              <a:ext uri="{FF2B5EF4-FFF2-40B4-BE49-F238E27FC236}">
                <a16:creationId xmlns:a16="http://schemas.microsoft.com/office/drawing/2014/main" id="{7AEDFE07-A030-49B1-B1D0-F2CE4D4FDF35}"/>
              </a:ext>
            </a:extLst>
          </p:cNvPr>
          <p:cNvSpPr txBox="1"/>
          <p:nvPr/>
        </p:nvSpPr>
        <p:spPr>
          <a:xfrm>
            <a:off x="9291404" y="48400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Isolation Forest</a:t>
            </a:r>
          </a:p>
        </p:txBody>
      </p:sp>
      <p:sp>
        <p:nvSpPr>
          <p:cNvPr id="37" name="TextBox 36">
            <a:extLst>
              <a:ext uri="{FF2B5EF4-FFF2-40B4-BE49-F238E27FC236}">
                <a16:creationId xmlns:a16="http://schemas.microsoft.com/office/drawing/2014/main" id="{6F6793DA-A863-4E1E-B973-9424BE592DB7}"/>
              </a:ext>
            </a:extLst>
          </p:cNvPr>
          <p:cNvSpPr txBox="1"/>
          <p:nvPr/>
        </p:nvSpPr>
        <p:spPr>
          <a:xfrm>
            <a:off x="1119663" y="3476274"/>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SVM</a:t>
            </a:r>
          </a:p>
        </p:txBody>
      </p:sp>
      <p:sp>
        <p:nvSpPr>
          <p:cNvPr id="38" name="TextBox 37">
            <a:extLst>
              <a:ext uri="{FF2B5EF4-FFF2-40B4-BE49-F238E27FC236}">
                <a16:creationId xmlns:a16="http://schemas.microsoft.com/office/drawing/2014/main" id="{CB8B9F2C-873A-43FF-ABFD-1867C000C439}"/>
              </a:ext>
            </a:extLst>
          </p:cNvPr>
          <p:cNvSpPr txBox="1"/>
          <p:nvPr/>
        </p:nvSpPr>
        <p:spPr>
          <a:xfrm>
            <a:off x="6862960" y="345831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Neural Network</a:t>
            </a:r>
          </a:p>
        </p:txBody>
      </p:sp>
      <p:sp>
        <p:nvSpPr>
          <p:cNvPr id="39" name="Rectangle 38">
            <a:extLst>
              <a:ext uri="{FF2B5EF4-FFF2-40B4-BE49-F238E27FC236}">
                <a16:creationId xmlns:a16="http://schemas.microsoft.com/office/drawing/2014/main" id="{0E84A3D8-9DF0-495A-B8D2-CB177E91AF94}"/>
              </a:ext>
            </a:extLst>
          </p:cNvPr>
          <p:cNvSpPr/>
          <p:nvPr/>
        </p:nvSpPr>
        <p:spPr>
          <a:xfrm>
            <a:off x="2592198" y="6076945"/>
            <a:ext cx="302004" cy="240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6BC53-092A-462F-9DBD-674891CA66E0}"/>
              </a:ext>
            </a:extLst>
          </p:cNvPr>
          <p:cNvSpPr/>
          <p:nvPr/>
        </p:nvSpPr>
        <p:spPr>
          <a:xfrm>
            <a:off x="10470858" y="6076945"/>
            <a:ext cx="225105" cy="2403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244DD4E-03C1-400D-9BEA-CD140E3185CC}"/>
              </a:ext>
            </a:extLst>
          </p:cNvPr>
          <p:cNvSpPr/>
          <p:nvPr/>
        </p:nvSpPr>
        <p:spPr>
          <a:xfrm>
            <a:off x="10470858" y="3174936"/>
            <a:ext cx="225105" cy="2403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002D20F-6EC0-4990-8304-FF417DCC3A39}"/>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83388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474C064F-BF4A-4006-91E2-7CE7BCFEF1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14"/>
          <a:stretch/>
        </p:blipFill>
        <p:spPr bwMode="auto">
          <a:xfrm>
            <a:off x="519664" y="879957"/>
            <a:ext cx="3042158" cy="22798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F010AED-C41C-4857-91D1-F23031629FFC}"/>
              </a:ext>
            </a:extLst>
          </p:cNvPr>
          <p:cNvPicPr>
            <a:picLocks noChangeAspect="1"/>
          </p:cNvPicPr>
          <p:nvPr/>
        </p:nvPicPr>
        <p:blipFill rotWithShape="1">
          <a:blip r:embed="rId4"/>
          <a:srcRect t="10114"/>
          <a:stretch/>
        </p:blipFill>
        <p:spPr>
          <a:xfrm>
            <a:off x="4488114" y="875667"/>
            <a:ext cx="3041142" cy="2284098"/>
          </a:xfrm>
          <a:prstGeom prst="rect">
            <a:avLst/>
          </a:prstGeom>
        </p:spPr>
      </p:pic>
      <p:pic>
        <p:nvPicPr>
          <p:cNvPr id="6" name="Picture 10">
            <a:extLst>
              <a:ext uri="{FF2B5EF4-FFF2-40B4-BE49-F238E27FC236}">
                <a16:creationId xmlns:a16="http://schemas.microsoft.com/office/drawing/2014/main" id="{EFE02996-78F9-4812-B297-05E521D3C2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157"/>
          <a:stretch/>
        </p:blipFill>
        <p:spPr bwMode="auto">
          <a:xfrm>
            <a:off x="8455548" y="946790"/>
            <a:ext cx="3238545" cy="2377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D028E68-A47C-43B5-BB3A-593832F5D919}"/>
              </a:ext>
            </a:extLst>
          </p:cNvPr>
          <p:cNvPicPr>
            <a:picLocks noChangeAspect="1"/>
          </p:cNvPicPr>
          <p:nvPr/>
        </p:nvPicPr>
        <p:blipFill rotWithShape="1">
          <a:blip r:embed="rId6"/>
          <a:srcRect t="9302"/>
          <a:stretch/>
        </p:blipFill>
        <p:spPr>
          <a:xfrm>
            <a:off x="519664" y="3770639"/>
            <a:ext cx="3107800" cy="2355271"/>
          </a:xfrm>
          <a:prstGeom prst="rect">
            <a:avLst/>
          </a:prstGeom>
        </p:spPr>
      </p:pic>
      <p:pic>
        <p:nvPicPr>
          <p:cNvPr id="11" name="Picture 10">
            <a:extLst>
              <a:ext uri="{FF2B5EF4-FFF2-40B4-BE49-F238E27FC236}">
                <a16:creationId xmlns:a16="http://schemas.microsoft.com/office/drawing/2014/main" id="{2E13282D-4447-41DB-A130-4469B3AC616F}"/>
              </a:ext>
            </a:extLst>
          </p:cNvPr>
          <p:cNvPicPr>
            <a:picLocks noChangeAspect="1"/>
          </p:cNvPicPr>
          <p:nvPr/>
        </p:nvPicPr>
        <p:blipFill rotWithShape="1">
          <a:blip r:embed="rId7"/>
          <a:srcRect t="13880"/>
          <a:stretch/>
        </p:blipFill>
        <p:spPr>
          <a:xfrm>
            <a:off x="4526205" y="3827642"/>
            <a:ext cx="3107800" cy="1990914"/>
          </a:xfrm>
          <a:prstGeom prst="rect">
            <a:avLst/>
          </a:prstGeom>
        </p:spPr>
      </p:pic>
      <p:pic>
        <p:nvPicPr>
          <p:cNvPr id="12" name="Picture 11">
            <a:extLst>
              <a:ext uri="{FF2B5EF4-FFF2-40B4-BE49-F238E27FC236}">
                <a16:creationId xmlns:a16="http://schemas.microsoft.com/office/drawing/2014/main" id="{E95C1F1D-BB97-4AB4-A309-B46000026FA6}"/>
              </a:ext>
            </a:extLst>
          </p:cNvPr>
          <p:cNvPicPr>
            <a:picLocks noChangeAspect="1"/>
          </p:cNvPicPr>
          <p:nvPr/>
        </p:nvPicPr>
        <p:blipFill rotWithShape="1">
          <a:blip r:embed="rId8"/>
          <a:srcRect t="10650"/>
          <a:stretch/>
        </p:blipFill>
        <p:spPr>
          <a:xfrm>
            <a:off x="8455548" y="3794079"/>
            <a:ext cx="3107800" cy="2222932"/>
          </a:xfrm>
          <a:prstGeom prst="rect">
            <a:avLst/>
          </a:prstGeom>
        </p:spPr>
      </p:pic>
      <p:sp>
        <p:nvSpPr>
          <p:cNvPr id="10" name="Slide Number Placeholder 9">
            <a:extLst>
              <a:ext uri="{FF2B5EF4-FFF2-40B4-BE49-F238E27FC236}">
                <a16:creationId xmlns:a16="http://schemas.microsoft.com/office/drawing/2014/main" id="{DDE26EB9-9E7F-4C69-837E-96EF37FFB63D}"/>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13</a:t>
            </a:fld>
            <a:endParaRPr lang="en-US" sz="28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6A1DB5B-6981-48AA-85B6-1012D8DEFD43}"/>
              </a:ext>
            </a:extLst>
          </p:cNvPr>
          <p:cNvSpPr txBox="1"/>
          <p:nvPr/>
        </p:nvSpPr>
        <p:spPr>
          <a:xfrm>
            <a:off x="559124" y="3111638"/>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7</a:t>
            </a:r>
          </a:p>
        </p:txBody>
      </p:sp>
      <p:sp>
        <p:nvSpPr>
          <p:cNvPr id="16" name="TextBox 15">
            <a:extLst>
              <a:ext uri="{FF2B5EF4-FFF2-40B4-BE49-F238E27FC236}">
                <a16:creationId xmlns:a16="http://schemas.microsoft.com/office/drawing/2014/main" id="{52099E03-A295-4DC9-9DA8-C7C17DBDB751}"/>
              </a:ext>
            </a:extLst>
          </p:cNvPr>
          <p:cNvSpPr txBox="1"/>
          <p:nvPr/>
        </p:nvSpPr>
        <p:spPr>
          <a:xfrm>
            <a:off x="4526205" y="3111638"/>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10</a:t>
            </a:r>
          </a:p>
        </p:txBody>
      </p:sp>
      <p:sp>
        <p:nvSpPr>
          <p:cNvPr id="17" name="TextBox 16">
            <a:extLst>
              <a:ext uri="{FF2B5EF4-FFF2-40B4-BE49-F238E27FC236}">
                <a16:creationId xmlns:a16="http://schemas.microsoft.com/office/drawing/2014/main" id="{B3571774-5D7F-4F7F-9336-AE653A820ECB}"/>
              </a:ext>
            </a:extLst>
          </p:cNvPr>
          <p:cNvSpPr txBox="1"/>
          <p:nvPr/>
        </p:nvSpPr>
        <p:spPr>
          <a:xfrm>
            <a:off x="8423795" y="3109290"/>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8</a:t>
            </a:r>
          </a:p>
        </p:txBody>
      </p:sp>
      <p:sp>
        <p:nvSpPr>
          <p:cNvPr id="18" name="TextBox 17">
            <a:extLst>
              <a:ext uri="{FF2B5EF4-FFF2-40B4-BE49-F238E27FC236}">
                <a16:creationId xmlns:a16="http://schemas.microsoft.com/office/drawing/2014/main" id="{7A2C338D-9532-4AAD-9B5E-7E6E3AB7C51C}"/>
              </a:ext>
            </a:extLst>
          </p:cNvPr>
          <p:cNvSpPr txBox="1"/>
          <p:nvPr/>
        </p:nvSpPr>
        <p:spPr>
          <a:xfrm>
            <a:off x="559124" y="6022086"/>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36</a:t>
            </a:r>
          </a:p>
        </p:txBody>
      </p:sp>
      <p:sp>
        <p:nvSpPr>
          <p:cNvPr id="19" name="TextBox 18">
            <a:extLst>
              <a:ext uri="{FF2B5EF4-FFF2-40B4-BE49-F238E27FC236}">
                <a16:creationId xmlns:a16="http://schemas.microsoft.com/office/drawing/2014/main" id="{41D285C3-9AD1-4DB0-A801-1198D806A959}"/>
              </a:ext>
            </a:extLst>
          </p:cNvPr>
          <p:cNvSpPr txBox="1"/>
          <p:nvPr/>
        </p:nvSpPr>
        <p:spPr>
          <a:xfrm>
            <a:off x="8454957" y="6017390"/>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2</a:t>
            </a:r>
          </a:p>
        </p:txBody>
      </p:sp>
      <p:cxnSp>
        <p:nvCxnSpPr>
          <p:cNvPr id="20" name="Straight Connector 19">
            <a:extLst>
              <a:ext uri="{FF2B5EF4-FFF2-40B4-BE49-F238E27FC236}">
                <a16:creationId xmlns:a16="http://schemas.microsoft.com/office/drawing/2014/main" id="{1897558E-FB3C-4712-81F5-F0E8DE8B815D}"/>
              </a:ext>
            </a:extLst>
          </p:cNvPr>
          <p:cNvCxnSpPr/>
          <p:nvPr/>
        </p:nvCxnSpPr>
        <p:spPr>
          <a:xfrm>
            <a:off x="377505" y="3478622"/>
            <a:ext cx="113167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ECF89F3-9A03-4CE2-972A-BF4F9FA688E9}"/>
              </a:ext>
            </a:extLst>
          </p:cNvPr>
          <p:cNvSpPr txBox="1"/>
          <p:nvPr/>
        </p:nvSpPr>
        <p:spPr>
          <a:xfrm>
            <a:off x="3967993" y="0"/>
            <a:ext cx="426160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Office Space Temperature</a:t>
            </a:r>
          </a:p>
        </p:txBody>
      </p:sp>
      <p:sp>
        <p:nvSpPr>
          <p:cNvPr id="22" name="TextBox 21">
            <a:extLst>
              <a:ext uri="{FF2B5EF4-FFF2-40B4-BE49-F238E27FC236}">
                <a16:creationId xmlns:a16="http://schemas.microsoft.com/office/drawing/2014/main" id="{36009F87-D691-448B-A9A4-A23A9421948A}"/>
              </a:ext>
            </a:extLst>
          </p:cNvPr>
          <p:cNvSpPr txBox="1"/>
          <p:nvPr/>
        </p:nvSpPr>
        <p:spPr>
          <a:xfrm>
            <a:off x="1119663" y="484000"/>
            <a:ext cx="203437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K-means centroid</a:t>
            </a:r>
          </a:p>
        </p:txBody>
      </p:sp>
      <p:sp>
        <p:nvSpPr>
          <p:cNvPr id="23" name="TextBox 22">
            <a:extLst>
              <a:ext uri="{FF2B5EF4-FFF2-40B4-BE49-F238E27FC236}">
                <a16:creationId xmlns:a16="http://schemas.microsoft.com/office/drawing/2014/main" id="{501E071D-DAF1-4DFF-B011-C4EC88F1312A}"/>
              </a:ext>
            </a:extLst>
          </p:cNvPr>
          <p:cNvSpPr txBox="1"/>
          <p:nvPr/>
        </p:nvSpPr>
        <p:spPr>
          <a:xfrm>
            <a:off x="5161714" y="48400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Gaussian</a:t>
            </a:r>
          </a:p>
        </p:txBody>
      </p:sp>
      <p:sp>
        <p:nvSpPr>
          <p:cNvPr id="24" name="TextBox 23">
            <a:extLst>
              <a:ext uri="{FF2B5EF4-FFF2-40B4-BE49-F238E27FC236}">
                <a16:creationId xmlns:a16="http://schemas.microsoft.com/office/drawing/2014/main" id="{CF3D7361-97DD-49C1-A31A-F0400BBA31E1}"/>
              </a:ext>
            </a:extLst>
          </p:cNvPr>
          <p:cNvSpPr txBox="1"/>
          <p:nvPr/>
        </p:nvSpPr>
        <p:spPr>
          <a:xfrm>
            <a:off x="9291404" y="48400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Isolation Forest</a:t>
            </a:r>
          </a:p>
        </p:txBody>
      </p:sp>
      <p:sp>
        <p:nvSpPr>
          <p:cNvPr id="25" name="TextBox 24">
            <a:extLst>
              <a:ext uri="{FF2B5EF4-FFF2-40B4-BE49-F238E27FC236}">
                <a16:creationId xmlns:a16="http://schemas.microsoft.com/office/drawing/2014/main" id="{B743FA2A-FDD0-4340-9576-CC88A45FC310}"/>
              </a:ext>
            </a:extLst>
          </p:cNvPr>
          <p:cNvSpPr txBox="1"/>
          <p:nvPr/>
        </p:nvSpPr>
        <p:spPr>
          <a:xfrm>
            <a:off x="1119663" y="3476274"/>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SVM</a:t>
            </a:r>
          </a:p>
        </p:txBody>
      </p:sp>
      <p:sp>
        <p:nvSpPr>
          <p:cNvPr id="26" name="TextBox 25">
            <a:extLst>
              <a:ext uri="{FF2B5EF4-FFF2-40B4-BE49-F238E27FC236}">
                <a16:creationId xmlns:a16="http://schemas.microsoft.com/office/drawing/2014/main" id="{B0DCBC83-1907-4556-B21C-C9EB1E64D86D}"/>
              </a:ext>
            </a:extLst>
          </p:cNvPr>
          <p:cNvSpPr txBox="1"/>
          <p:nvPr/>
        </p:nvSpPr>
        <p:spPr>
          <a:xfrm>
            <a:off x="6862960" y="345831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Neural Network</a:t>
            </a:r>
          </a:p>
        </p:txBody>
      </p:sp>
      <p:sp>
        <p:nvSpPr>
          <p:cNvPr id="27" name="Rectangle 26">
            <a:extLst>
              <a:ext uri="{FF2B5EF4-FFF2-40B4-BE49-F238E27FC236}">
                <a16:creationId xmlns:a16="http://schemas.microsoft.com/office/drawing/2014/main" id="{2A60CCF7-2E85-4A13-8DA0-B5672D7AC86D}"/>
              </a:ext>
            </a:extLst>
          </p:cNvPr>
          <p:cNvSpPr/>
          <p:nvPr/>
        </p:nvSpPr>
        <p:spPr>
          <a:xfrm>
            <a:off x="2592198" y="6076945"/>
            <a:ext cx="302004" cy="240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52F6D39-E8B7-49C6-9BA9-47442019DE2B}"/>
              </a:ext>
            </a:extLst>
          </p:cNvPr>
          <p:cNvSpPr/>
          <p:nvPr/>
        </p:nvSpPr>
        <p:spPr>
          <a:xfrm>
            <a:off x="10470858" y="6076945"/>
            <a:ext cx="225105" cy="2403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FF40EBE-CA5A-4740-9506-2FDFF202D7B6}"/>
              </a:ext>
            </a:extLst>
          </p:cNvPr>
          <p:cNvSpPr/>
          <p:nvPr/>
        </p:nvSpPr>
        <p:spPr>
          <a:xfrm>
            <a:off x="2572556" y="3184570"/>
            <a:ext cx="225105" cy="2403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1F50F56-7CCD-4DB4-9A03-6F2F0194FE71}"/>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0612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ABB00FBE-D2A2-4CA2-8A54-128ED1D01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94"/>
          <a:stretch/>
        </p:blipFill>
        <p:spPr bwMode="auto">
          <a:xfrm>
            <a:off x="377505" y="853332"/>
            <a:ext cx="3025933" cy="23369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C8FBE7ED-399E-4780-8F23-2BA388E033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658"/>
          <a:stretch/>
        </p:blipFill>
        <p:spPr bwMode="auto">
          <a:xfrm>
            <a:off x="4472776" y="853332"/>
            <a:ext cx="2974500" cy="22931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a:extLst>
              <a:ext uri="{FF2B5EF4-FFF2-40B4-BE49-F238E27FC236}">
                <a16:creationId xmlns:a16="http://schemas.microsoft.com/office/drawing/2014/main" id="{B117AADA-D260-4E0D-B4F4-63065D4A59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69"/>
          <a:stretch/>
        </p:blipFill>
        <p:spPr bwMode="auto">
          <a:xfrm>
            <a:off x="8409442" y="853332"/>
            <a:ext cx="3133105" cy="24284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C6C213-873B-447D-9DDB-1CE3658B1F73}"/>
              </a:ext>
            </a:extLst>
          </p:cNvPr>
          <p:cNvPicPr>
            <a:picLocks noChangeAspect="1"/>
          </p:cNvPicPr>
          <p:nvPr/>
        </p:nvPicPr>
        <p:blipFill rotWithShape="1">
          <a:blip r:embed="rId6"/>
          <a:srcRect t="9954"/>
          <a:stretch/>
        </p:blipFill>
        <p:spPr>
          <a:xfrm>
            <a:off x="377505" y="3819515"/>
            <a:ext cx="3059457" cy="2350877"/>
          </a:xfrm>
          <a:prstGeom prst="rect">
            <a:avLst/>
          </a:prstGeom>
        </p:spPr>
      </p:pic>
      <p:pic>
        <p:nvPicPr>
          <p:cNvPr id="10" name="Picture 9">
            <a:extLst>
              <a:ext uri="{FF2B5EF4-FFF2-40B4-BE49-F238E27FC236}">
                <a16:creationId xmlns:a16="http://schemas.microsoft.com/office/drawing/2014/main" id="{D7CF66E5-98A7-4BC9-8626-ABA263699B9E}"/>
              </a:ext>
            </a:extLst>
          </p:cNvPr>
          <p:cNvPicPr>
            <a:picLocks noChangeAspect="1"/>
          </p:cNvPicPr>
          <p:nvPr/>
        </p:nvPicPr>
        <p:blipFill rotWithShape="1">
          <a:blip r:embed="rId7"/>
          <a:srcRect t="12249"/>
          <a:stretch/>
        </p:blipFill>
        <p:spPr>
          <a:xfrm>
            <a:off x="4578096" y="3870289"/>
            <a:ext cx="3035808" cy="1981635"/>
          </a:xfrm>
          <a:prstGeom prst="rect">
            <a:avLst/>
          </a:prstGeom>
        </p:spPr>
      </p:pic>
      <p:pic>
        <p:nvPicPr>
          <p:cNvPr id="11" name="Picture 10">
            <a:extLst>
              <a:ext uri="{FF2B5EF4-FFF2-40B4-BE49-F238E27FC236}">
                <a16:creationId xmlns:a16="http://schemas.microsoft.com/office/drawing/2014/main" id="{4387232C-BCF2-42F9-A016-4CAF07D6FFB5}"/>
              </a:ext>
            </a:extLst>
          </p:cNvPr>
          <p:cNvPicPr>
            <a:picLocks noChangeAspect="1"/>
          </p:cNvPicPr>
          <p:nvPr/>
        </p:nvPicPr>
        <p:blipFill rotWithShape="1">
          <a:blip r:embed="rId8"/>
          <a:srcRect t="9883"/>
          <a:stretch/>
        </p:blipFill>
        <p:spPr>
          <a:xfrm>
            <a:off x="8471428" y="3948870"/>
            <a:ext cx="2825496" cy="2084539"/>
          </a:xfrm>
          <a:prstGeom prst="rect">
            <a:avLst/>
          </a:prstGeom>
        </p:spPr>
      </p:pic>
      <p:sp>
        <p:nvSpPr>
          <p:cNvPr id="13" name="Slide Number Placeholder 12">
            <a:extLst>
              <a:ext uri="{FF2B5EF4-FFF2-40B4-BE49-F238E27FC236}">
                <a16:creationId xmlns:a16="http://schemas.microsoft.com/office/drawing/2014/main" id="{AEA453FB-8109-4301-9D26-867E1025CE57}"/>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14</a:t>
            </a:fld>
            <a:endParaRPr lang="en-US" sz="28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6C115D4-E8EE-4412-96B4-66879F7D2D59}"/>
              </a:ext>
            </a:extLst>
          </p:cNvPr>
          <p:cNvSpPr txBox="1"/>
          <p:nvPr/>
        </p:nvSpPr>
        <p:spPr>
          <a:xfrm>
            <a:off x="559124" y="3111638"/>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19</a:t>
            </a:r>
          </a:p>
        </p:txBody>
      </p:sp>
      <p:sp>
        <p:nvSpPr>
          <p:cNvPr id="16" name="TextBox 15">
            <a:extLst>
              <a:ext uri="{FF2B5EF4-FFF2-40B4-BE49-F238E27FC236}">
                <a16:creationId xmlns:a16="http://schemas.microsoft.com/office/drawing/2014/main" id="{619DF1D2-EF57-405E-8171-3EB50E531A91}"/>
              </a:ext>
            </a:extLst>
          </p:cNvPr>
          <p:cNvSpPr txBox="1"/>
          <p:nvPr/>
        </p:nvSpPr>
        <p:spPr>
          <a:xfrm>
            <a:off x="4526205" y="3111638"/>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23</a:t>
            </a:r>
          </a:p>
        </p:txBody>
      </p:sp>
      <p:sp>
        <p:nvSpPr>
          <p:cNvPr id="17" name="TextBox 16">
            <a:extLst>
              <a:ext uri="{FF2B5EF4-FFF2-40B4-BE49-F238E27FC236}">
                <a16:creationId xmlns:a16="http://schemas.microsoft.com/office/drawing/2014/main" id="{CD70F947-1627-4F6D-9C8F-3B5BBD2A65FC}"/>
              </a:ext>
            </a:extLst>
          </p:cNvPr>
          <p:cNvSpPr txBox="1"/>
          <p:nvPr/>
        </p:nvSpPr>
        <p:spPr>
          <a:xfrm>
            <a:off x="8423795" y="3109290"/>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8</a:t>
            </a:r>
          </a:p>
        </p:txBody>
      </p:sp>
      <p:sp>
        <p:nvSpPr>
          <p:cNvPr id="18" name="TextBox 17">
            <a:extLst>
              <a:ext uri="{FF2B5EF4-FFF2-40B4-BE49-F238E27FC236}">
                <a16:creationId xmlns:a16="http://schemas.microsoft.com/office/drawing/2014/main" id="{A2F45AC3-B1AE-4F5E-B219-86EDFF717727}"/>
              </a:ext>
            </a:extLst>
          </p:cNvPr>
          <p:cNvSpPr txBox="1"/>
          <p:nvPr/>
        </p:nvSpPr>
        <p:spPr>
          <a:xfrm>
            <a:off x="559124" y="6022086"/>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48</a:t>
            </a:r>
          </a:p>
        </p:txBody>
      </p:sp>
      <p:sp>
        <p:nvSpPr>
          <p:cNvPr id="19" name="TextBox 18">
            <a:extLst>
              <a:ext uri="{FF2B5EF4-FFF2-40B4-BE49-F238E27FC236}">
                <a16:creationId xmlns:a16="http://schemas.microsoft.com/office/drawing/2014/main" id="{9E105FA9-648F-488E-9C72-A5E08E8276F1}"/>
              </a:ext>
            </a:extLst>
          </p:cNvPr>
          <p:cNvSpPr txBox="1"/>
          <p:nvPr/>
        </p:nvSpPr>
        <p:spPr>
          <a:xfrm>
            <a:off x="8454957" y="6017390"/>
            <a:ext cx="25565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Anomalies Detected: </a:t>
            </a:r>
            <a:r>
              <a:rPr lang="en-US" b="1" dirty="0">
                <a:latin typeface="Times New Roman" panose="02020603050405020304" pitchFamily="18" charset="0"/>
                <a:cs typeface="Times New Roman" panose="02020603050405020304" pitchFamily="18" charset="0"/>
              </a:rPr>
              <a:t>5</a:t>
            </a:r>
          </a:p>
        </p:txBody>
      </p:sp>
      <p:cxnSp>
        <p:nvCxnSpPr>
          <p:cNvPr id="20" name="Straight Connector 19">
            <a:extLst>
              <a:ext uri="{FF2B5EF4-FFF2-40B4-BE49-F238E27FC236}">
                <a16:creationId xmlns:a16="http://schemas.microsoft.com/office/drawing/2014/main" id="{A0CA6358-74F3-49C5-8740-033F632FA499}"/>
              </a:ext>
            </a:extLst>
          </p:cNvPr>
          <p:cNvCxnSpPr/>
          <p:nvPr/>
        </p:nvCxnSpPr>
        <p:spPr>
          <a:xfrm>
            <a:off x="377505" y="3478622"/>
            <a:ext cx="1131674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1F5776E-AE7B-4B1D-961F-74F9F8B87258}"/>
              </a:ext>
            </a:extLst>
          </p:cNvPr>
          <p:cNvSpPr txBox="1"/>
          <p:nvPr/>
        </p:nvSpPr>
        <p:spPr>
          <a:xfrm>
            <a:off x="3967993" y="0"/>
            <a:ext cx="426160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AWS Server Clusters</a:t>
            </a:r>
          </a:p>
        </p:txBody>
      </p:sp>
      <p:sp>
        <p:nvSpPr>
          <p:cNvPr id="22" name="TextBox 21">
            <a:extLst>
              <a:ext uri="{FF2B5EF4-FFF2-40B4-BE49-F238E27FC236}">
                <a16:creationId xmlns:a16="http://schemas.microsoft.com/office/drawing/2014/main" id="{91C82D45-0C56-4F15-B4E2-FC19C574C8F6}"/>
              </a:ext>
            </a:extLst>
          </p:cNvPr>
          <p:cNvSpPr txBox="1"/>
          <p:nvPr/>
        </p:nvSpPr>
        <p:spPr>
          <a:xfrm>
            <a:off x="1119663" y="484000"/>
            <a:ext cx="203437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K-means centroid</a:t>
            </a:r>
          </a:p>
        </p:txBody>
      </p:sp>
      <p:sp>
        <p:nvSpPr>
          <p:cNvPr id="23" name="TextBox 22">
            <a:extLst>
              <a:ext uri="{FF2B5EF4-FFF2-40B4-BE49-F238E27FC236}">
                <a16:creationId xmlns:a16="http://schemas.microsoft.com/office/drawing/2014/main" id="{B3EE0B2B-00BB-4B68-862F-44734FC05478}"/>
              </a:ext>
            </a:extLst>
          </p:cNvPr>
          <p:cNvSpPr txBox="1"/>
          <p:nvPr/>
        </p:nvSpPr>
        <p:spPr>
          <a:xfrm>
            <a:off x="5161714" y="48400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Gaussian</a:t>
            </a:r>
          </a:p>
        </p:txBody>
      </p:sp>
      <p:sp>
        <p:nvSpPr>
          <p:cNvPr id="24" name="TextBox 23">
            <a:extLst>
              <a:ext uri="{FF2B5EF4-FFF2-40B4-BE49-F238E27FC236}">
                <a16:creationId xmlns:a16="http://schemas.microsoft.com/office/drawing/2014/main" id="{6AFCFBE2-DE01-43D6-B5AE-08BDF8E5A106}"/>
              </a:ext>
            </a:extLst>
          </p:cNvPr>
          <p:cNvSpPr txBox="1"/>
          <p:nvPr/>
        </p:nvSpPr>
        <p:spPr>
          <a:xfrm>
            <a:off x="9291404" y="48400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Isolation Forest</a:t>
            </a:r>
          </a:p>
        </p:txBody>
      </p:sp>
      <p:sp>
        <p:nvSpPr>
          <p:cNvPr id="25" name="TextBox 24">
            <a:extLst>
              <a:ext uri="{FF2B5EF4-FFF2-40B4-BE49-F238E27FC236}">
                <a16:creationId xmlns:a16="http://schemas.microsoft.com/office/drawing/2014/main" id="{BF35AAF5-85CE-446F-86C6-D386F7B19BFB}"/>
              </a:ext>
            </a:extLst>
          </p:cNvPr>
          <p:cNvSpPr txBox="1"/>
          <p:nvPr/>
        </p:nvSpPr>
        <p:spPr>
          <a:xfrm>
            <a:off x="1119663" y="3476274"/>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SVM</a:t>
            </a:r>
          </a:p>
        </p:txBody>
      </p:sp>
      <p:sp>
        <p:nvSpPr>
          <p:cNvPr id="26" name="TextBox 25">
            <a:extLst>
              <a:ext uri="{FF2B5EF4-FFF2-40B4-BE49-F238E27FC236}">
                <a16:creationId xmlns:a16="http://schemas.microsoft.com/office/drawing/2014/main" id="{7711BC1D-049D-433E-B2B2-B9D3487D99C1}"/>
              </a:ext>
            </a:extLst>
          </p:cNvPr>
          <p:cNvSpPr txBox="1"/>
          <p:nvPr/>
        </p:nvSpPr>
        <p:spPr>
          <a:xfrm>
            <a:off x="6862960" y="3458310"/>
            <a:ext cx="19210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Neural Network</a:t>
            </a:r>
          </a:p>
        </p:txBody>
      </p:sp>
      <p:sp>
        <p:nvSpPr>
          <p:cNvPr id="27" name="Rectangle 26">
            <a:extLst>
              <a:ext uri="{FF2B5EF4-FFF2-40B4-BE49-F238E27FC236}">
                <a16:creationId xmlns:a16="http://schemas.microsoft.com/office/drawing/2014/main" id="{2EAA489F-54EF-48B7-9E15-766B9E291482}"/>
              </a:ext>
            </a:extLst>
          </p:cNvPr>
          <p:cNvSpPr/>
          <p:nvPr/>
        </p:nvSpPr>
        <p:spPr>
          <a:xfrm>
            <a:off x="2592198" y="6076945"/>
            <a:ext cx="302004" cy="24038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91D10B-6B2B-4F5A-85D7-7DE6195E9267}"/>
              </a:ext>
            </a:extLst>
          </p:cNvPr>
          <p:cNvSpPr/>
          <p:nvPr/>
        </p:nvSpPr>
        <p:spPr>
          <a:xfrm>
            <a:off x="10470858" y="6076945"/>
            <a:ext cx="225105" cy="2403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040B97-1D3A-4F1E-A207-F57B9D0FEE01}"/>
              </a:ext>
            </a:extLst>
          </p:cNvPr>
          <p:cNvSpPr/>
          <p:nvPr/>
        </p:nvSpPr>
        <p:spPr>
          <a:xfrm>
            <a:off x="10470858" y="3174936"/>
            <a:ext cx="225105" cy="24038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7CD4B31-B539-4AC2-A4C2-614A25481A9B}"/>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23083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6B93-CA8A-4994-BFDB-FE50E0CAE3AB}"/>
              </a:ext>
            </a:extLst>
          </p:cNvPr>
          <p:cNvSpPr>
            <a:spLocks noGrp="1"/>
          </p:cNvSpPr>
          <p:nvPr>
            <p:ph type="title" idx="4294967295"/>
          </p:nvPr>
        </p:nvSpPr>
        <p:spPr>
          <a:xfrm>
            <a:off x="2899760" y="139959"/>
            <a:ext cx="6392480" cy="757011"/>
          </a:xfrm>
        </p:spPr>
        <p:txBody>
          <a:bodyPr>
            <a:normAutofit fontScale="90000"/>
          </a:bodyPr>
          <a:lstStyle/>
          <a:p>
            <a:r>
              <a:rPr lang="en-US" dirty="0">
                <a:latin typeface="Times New Roman" panose="02020603050405020304" pitchFamily="18" charset="0"/>
                <a:cs typeface="Times New Roman" panose="02020603050405020304" pitchFamily="18" charset="0"/>
              </a:rPr>
              <a:t>Credit Card Fraud Dataset</a:t>
            </a:r>
          </a:p>
        </p:txBody>
      </p:sp>
      <p:pic>
        <p:nvPicPr>
          <p:cNvPr id="1026" name="Picture 2">
            <a:extLst>
              <a:ext uri="{FF2B5EF4-FFF2-40B4-BE49-F238E27FC236}">
                <a16:creationId xmlns:a16="http://schemas.microsoft.com/office/drawing/2014/main" id="{360047ED-7598-48E5-B3CC-584309F0A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25" y="1812022"/>
            <a:ext cx="3886200" cy="2609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B094212-F5FB-440D-986C-687285BE61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059" y="2893772"/>
            <a:ext cx="3752850" cy="2609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E826466-9D00-4106-9110-D307E34FF7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926" y="858060"/>
            <a:ext cx="3752850" cy="26098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39D40D-917D-4F41-8DD7-29D00B732B75}"/>
              </a:ext>
            </a:extLst>
          </p:cNvPr>
          <p:cNvSpPr txBox="1"/>
          <p:nvPr/>
        </p:nvSpPr>
        <p:spPr>
          <a:xfrm>
            <a:off x="5395517" y="2191876"/>
            <a:ext cx="140096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Clusters = 5</a:t>
            </a:r>
          </a:p>
        </p:txBody>
      </p:sp>
      <p:sp>
        <p:nvSpPr>
          <p:cNvPr id="10" name="TextBox 9">
            <a:extLst>
              <a:ext uri="{FF2B5EF4-FFF2-40B4-BE49-F238E27FC236}">
                <a16:creationId xmlns:a16="http://schemas.microsoft.com/office/drawing/2014/main" id="{5D065F9C-8C7C-4E61-B872-62E89FE2E0C7}"/>
              </a:ext>
            </a:extLst>
          </p:cNvPr>
          <p:cNvSpPr txBox="1"/>
          <p:nvPr/>
        </p:nvSpPr>
        <p:spPr>
          <a:xfrm>
            <a:off x="4842062" y="2515829"/>
            <a:ext cx="250787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Outlier Fraction = 0.001</a:t>
            </a:r>
          </a:p>
        </p:txBody>
      </p:sp>
      <p:cxnSp>
        <p:nvCxnSpPr>
          <p:cNvPr id="4" name="Straight Connector 3">
            <a:extLst>
              <a:ext uri="{FF2B5EF4-FFF2-40B4-BE49-F238E27FC236}">
                <a16:creationId xmlns:a16="http://schemas.microsoft.com/office/drawing/2014/main" id="{BCF29AF3-0737-4EDE-AA3D-54E2CED88088}"/>
              </a:ext>
            </a:extLst>
          </p:cNvPr>
          <p:cNvCxnSpPr>
            <a:cxnSpLocks/>
          </p:cNvCxnSpPr>
          <p:nvPr/>
        </p:nvCxnSpPr>
        <p:spPr>
          <a:xfrm>
            <a:off x="1551963" y="2231472"/>
            <a:ext cx="0" cy="33555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DB338B-D30C-4EBE-8D0F-776070F07CE0}"/>
              </a:ext>
            </a:extLst>
          </p:cNvPr>
          <p:cNvCxnSpPr>
            <a:cxnSpLocks/>
          </p:cNvCxnSpPr>
          <p:nvPr/>
        </p:nvCxnSpPr>
        <p:spPr>
          <a:xfrm>
            <a:off x="2333537" y="2231472"/>
            <a:ext cx="0" cy="33555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E31D949-AAA4-41C3-8E0E-317556B5B91B}"/>
              </a:ext>
            </a:extLst>
          </p:cNvPr>
          <p:cNvCxnSpPr/>
          <p:nvPr/>
        </p:nvCxnSpPr>
        <p:spPr>
          <a:xfrm>
            <a:off x="1551963" y="2399251"/>
            <a:ext cx="781574"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FE348F3-53AE-4C7A-AFE5-233F06CAE4A1}"/>
              </a:ext>
            </a:extLst>
          </p:cNvPr>
          <p:cNvSpPr txBox="1"/>
          <p:nvPr/>
        </p:nvSpPr>
        <p:spPr>
          <a:xfrm>
            <a:off x="651544" y="4518156"/>
            <a:ext cx="336398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Outliers tested = [0.001, 0.01, 0.1]</a:t>
            </a:r>
          </a:p>
          <a:p>
            <a:r>
              <a:rPr lang="en-US" dirty="0">
                <a:latin typeface="Times New Roman" panose="02020603050405020304" pitchFamily="18" charset="0"/>
                <a:cs typeface="Times New Roman" panose="02020603050405020304" pitchFamily="18" charset="0"/>
              </a:rPr>
              <a:t>Clusters tested = [5, 6, 7, 8, 9, 10]</a:t>
            </a:r>
          </a:p>
        </p:txBody>
      </p:sp>
      <p:pic>
        <p:nvPicPr>
          <p:cNvPr id="21" name="Picture 2">
            <a:extLst>
              <a:ext uri="{FF2B5EF4-FFF2-40B4-BE49-F238E27FC236}">
                <a16:creationId xmlns:a16="http://schemas.microsoft.com/office/drawing/2014/main" id="{6E9D4384-66AA-4FA0-BF84-ABDEF6D428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3326" y="3429000"/>
            <a:ext cx="3600450" cy="27241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9E43A33-C812-44DF-8FC9-F11F3432910E}"/>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15</a:t>
            </a:fld>
            <a:endParaRPr lang="en-US" sz="28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A023648-577D-4E12-9CD6-42DB07F9091C}"/>
              </a:ext>
            </a:extLst>
          </p:cNvPr>
          <p:cNvSpPr txBox="1"/>
          <p:nvPr/>
        </p:nvSpPr>
        <p:spPr>
          <a:xfrm>
            <a:off x="3549995" y="6334780"/>
            <a:ext cx="4792977"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 and 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1807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2C61B7D-7BEE-4FE2-B3C8-DBCF41106F96}"/>
              </a:ext>
            </a:extLst>
          </p:cNvPr>
          <p:cNvSpPr txBox="1">
            <a:spLocks/>
          </p:cNvSpPr>
          <p:nvPr/>
        </p:nvSpPr>
        <p:spPr>
          <a:xfrm>
            <a:off x="2899760" y="139959"/>
            <a:ext cx="6392480" cy="75701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K-means on CC Data</a:t>
            </a:r>
          </a:p>
        </p:txBody>
      </p:sp>
      <p:sp>
        <p:nvSpPr>
          <p:cNvPr id="18" name="TextBox 17">
            <a:extLst>
              <a:ext uri="{FF2B5EF4-FFF2-40B4-BE49-F238E27FC236}">
                <a16:creationId xmlns:a16="http://schemas.microsoft.com/office/drawing/2014/main" id="{80D45779-ABB8-4833-87DD-1748D4AE86E0}"/>
              </a:ext>
            </a:extLst>
          </p:cNvPr>
          <p:cNvSpPr txBox="1"/>
          <p:nvPr/>
        </p:nvSpPr>
        <p:spPr>
          <a:xfrm>
            <a:off x="753805" y="1531647"/>
            <a:ext cx="140096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Clusters = 7</a:t>
            </a:r>
          </a:p>
        </p:txBody>
      </p:sp>
      <p:sp>
        <p:nvSpPr>
          <p:cNvPr id="19" name="TextBox 18">
            <a:extLst>
              <a:ext uri="{FF2B5EF4-FFF2-40B4-BE49-F238E27FC236}">
                <a16:creationId xmlns:a16="http://schemas.microsoft.com/office/drawing/2014/main" id="{40E94844-D2D8-4170-856A-E995B735C453}"/>
              </a:ext>
            </a:extLst>
          </p:cNvPr>
          <p:cNvSpPr txBox="1"/>
          <p:nvPr/>
        </p:nvSpPr>
        <p:spPr>
          <a:xfrm>
            <a:off x="753805" y="1169830"/>
            <a:ext cx="250787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Outlier Fraction = 0.1</a:t>
            </a:r>
          </a:p>
        </p:txBody>
      </p:sp>
      <p:pic>
        <p:nvPicPr>
          <p:cNvPr id="2050" name="Picture 2">
            <a:extLst>
              <a:ext uri="{FF2B5EF4-FFF2-40B4-BE49-F238E27FC236}">
                <a16:creationId xmlns:a16="http://schemas.microsoft.com/office/drawing/2014/main" id="{E10E566E-A53B-41F4-987D-3DD339EF3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836" y="1900979"/>
            <a:ext cx="360045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B6553CA-10AC-4032-92EC-FA5A1EA84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16" y="1958129"/>
            <a:ext cx="3752850" cy="2609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2914927-BBA9-46BA-B163-6CFD03D615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9576" y="1958129"/>
            <a:ext cx="3752850" cy="26098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F6148C1-FA27-4242-9862-E2A62DE14C5D}"/>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16</a:t>
            </a:fld>
            <a:endParaRPr lang="en-US" sz="2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A2914E5-F9FA-4C81-B09E-BEE2FAAC3DC2}"/>
              </a:ext>
            </a:extLst>
          </p:cNvPr>
          <p:cNvSpPr txBox="1"/>
          <p:nvPr/>
        </p:nvSpPr>
        <p:spPr>
          <a:xfrm>
            <a:off x="3549995" y="6334780"/>
            <a:ext cx="4792977"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 and 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7899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8B225DF-2555-4DCE-8358-E24C60CFE9B6}"/>
              </a:ext>
            </a:extLst>
          </p:cNvPr>
          <p:cNvSpPr txBox="1">
            <a:spLocks/>
          </p:cNvSpPr>
          <p:nvPr/>
        </p:nvSpPr>
        <p:spPr>
          <a:xfrm>
            <a:off x="2924927" y="11423"/>
            <a:ext cx="6392480" cy="757011"/>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Isolation Forest on CC Data</a:t>
            </a:r>
          </a:p>
        </p:txBody>
      </p:sp>
      <p:pic>
        <p:nvPicPr>
          <p:cNvPr id="2" name="Picture 2">
            <a:extLst>
              <a:ext uri="{FF2B5EF4-FFF2-40B4-BE49-F238E27FC236}">
                <a16:creationId xmlns:a16="http://schemas.microsoft.com/office/drawing/2014/main" id="{5F583D88-B197-4263-80B2-EFF68BC5E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345" y="3362931"/>
            <a:ext cx="360045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E8F53F2-B8E7-4EBA-BDAC-1183CD671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015" y="3362931"/>
            <a:ext cx="360045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889C4FC-AACD-4C21-A153-4AD4B91112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75" y="3362931"/>
            <a:ext cx="3600450" cy="2724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E95329-8A53-4CC3-9B6E-2C7CA8231A31}"/>
              </a:ext>
            </a:extLst>
          </p:cNvPr>
          <p:cNvSpPr txBox="1"/>
          <p:nvPr/>
        </p:nvSpPr>
        <p:spPr>
          <a:xfrm>
            <a:off x="3392285" y="1425823"/>
            <a:ext cx="4496305" cy="1754326"/>
          </a:xfrm>
          <a:prstGeom prst="rect">
            <a:avLst/>
          </a:prstGeom>
          <a:noFill/>
        </p:spPr>
        <p:txBody>
          <a:bodyPr wrap="square" rtlCol="0">
            <a:spAutoFit/>
          </a:bodyPr>
          <a:lstStyle/>
          <a:p>
            <a:pPr algn="ctr"/>
            <a:r>
              <a:rPr lang="en-US" u="sng" dirty="0">
                <a:latin typeface="Times New Roman" panose="02020603050405020304" pitchFamily="18" charset="0"/>
                <a:cs typeface="Times New Roman" panose="02020603050405020304" pitchFamily="18" charset="0"/>
              </a:rPr>
              <a:t>Increasing the Outlier Fraction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Increases fraud correctly identified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Decreases fraud incorrectly identified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Increases no fraud incorrectly identified</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3080" name="Picture 8">
            <a:extLst>
              <a:ext uri="{FF2B5EF4-FFF2-40B4-BE49-F238E27FC236}">
                <a16:creationId xmlns:a16="http://schemas.microsoft.com/office/drawing/2014/main" id="{4E99A839-9AAA-46C3-BEC8-499AD4393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785" y="638781"/>
            <a:ext cx="3600450" cy="27241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B7EFD82-45F1-4118-9EB2-54F649A6CA9F}"/>
              </a:ext>
            </a:extLst>
          </p:cNvPr>
          <p:cNvSpPr/>
          <p:nvPr/>
        </p:nvSpPr>
        <p:spPr>
          <a:xfrm>
            <a:off x="3802512" y="873710"/>
            <a:ext cx="545181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Outliers tested = [0.1, 0.01, 0.02, 0.03, 0.04, 0.05, 0.001]</a:t>
            </a:r>
          </a:p>
        </p:txBody>
      </p:sp>
      <p:sp>
        <p:nvSpPr>
          <p:cNvPr id="5" name="Slide Number Placeholder 4">
            <a:extLst>
              <a:ext uri="{FF2B5EF4-FFF2-40B4-BE49-F238E27FC236}">
                <a16:creationId xmlns:a16="http://schemas.microsoft.com/office/drawing/2014/main" id="{49BD0372-1DBE-4C44-B678-49978419C49F}"/>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17</a:t>
            </a:fld>
            <a:endParaRPr lang="en-US" sz="28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0F8D033-435A-4665-B0B4-207166BB89A3}"/>
              </a:ext>
            </a:extLst>
          </p:cNvPr>
          <p:cNvSpPr txBox="1"/>
          <p:nvPr/>
        </p:nvSpPr>
        <p:spPr>
          <a:xfrm>
            <a:off x="3549995" y="6334780"/>
            <a:ext cx="4792977"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 and 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
        <p:nvSpPr>
          <p:cNvPr id="11" name="Oval 10">
            <a:extLst>
              <a:ext uri="{FF2B5EF4-FFF2-40B4-BE49-F238E27FC236}">
                <a16:creationId xmlns:a16="http://schemas.microsoft.com/office/drawing/2014/main" id="{5184E156-0215-40E0-8150-E733B4135D61}"/>
              </a:ext>
            </a:extLst>
          </p:cNvPr>
          <p:cNvSpPr/>
          <p:nvPr/>
        </p:nvSpPr>
        <p:spPr>
          <a:xfrm>
            <a:off x="1022168" y="5100507"/>
            <a:ext cx="320071" cy="25166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BE22443-4D70-4D5F-AB08-E10BE05F7C96}"/>
              </a:ext>
            </a:extLst>
          </p:cNvPr>
          <p:cNvSpPr/>
          <p:nvPr/>
        </p:nvSpPr>
        <p:spPr>
          <a:xfrm>
            <a:off x="4765056" y="5100507"/>
            <a:ext cx="320071" cy="251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530819F-B371-4F6F-B35E-BE4E0B40FF4A}"/>
              </a:ext>
            </a:extLst>
          </p:cNvPr>
          <p:cNvSpPr/>
          <p:nvPr/>
        </p:nvSpPr>
        <p:spPr>
          <a:xfrm>
            <a:off x="8449221" y="5088229"/>
            <a:ext cx="392775" cy="2639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FDEB57A-1039-4F97-A308-5A078B2AD100}"/>
              </a:ext>
            </a:extLst>
          </p:cNvPr>
          <p:cNvSpPr/>
          <p:nvPr/>
        </p:nvSpPr>
        <p:spPr>
          <a:xfrm>
            <a:off x="2667809" y="5094367"/>
            <a:ext cx="320071" cy="251669"/>
          </a:xfrm>
          <a:prstGeom prst="ellipse">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9F3C35F-44EB-487B-9272-94780E329F8A}"/>
              </a:ext>
            </a:extLst>
          </p:cNvPr>
          <p:cNvSpPr/>
          <p:nvPr/>
        </p:nvSpPr>
        <p:spPr>
          <a:xfrm>
            <a:off x="6368382" y="5088229"/>
            <a:ext cx="320071" cy="251669"/>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BF1ED54-0DF2-46A4-9A53-E855705FF9E1}"/>
              </a:ext>
            </a:extLst>
          </p:cNvPr>
          <p:cNvSpPr/>
          <p:nvPr/>
        </p:nvSpPr>
        <p:spPr>
          <a:xfrm>
            <a:off x="10077714" y="5084340"/>
            <a:ext cx="320071" cy="251669"/>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881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5C4DAF2-237A-4728-A4A9-41AE439A0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024" y="3362930"/>
            <a:ext cx="360045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0692293-71F1-4063-88FD-A4A55CEC5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62930"/>
            <a:ext cx="360045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594A0CD-EF28-4026-B3EB-271FCE2F8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2512" y="3362930"/>
            <a:ext cx="3600450" cy="27241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2CBCC0CD-51DC-45B0-AE6A-650B63F1A1D2}"/>
              </a:ext>
            </a:extLst>
          </p:cNvPr>
          <p:cNvSpPr txBox="1">
            <a:spLocks/>
          </p:cNvSpPr>
          <p:nvPr/>
        </p:nvSpPr>
        <p:spPr>
          <a:xfrm>
            <a:off x="3913447" y="20930"/>
            <a:ext cx="4365106" cy="757011"/>
          </a:xfrm>
          <a:prstGeom prst="rect">
            <a:avLst/>
          </a:prstGeom>
        </p:spPr>
        <p:txBody>
          <a:bodyPr vert="horz" lIns="91440" tIns="45720" rIns="91440" bIns="45720" rtlCol="0" anchor="b">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SVM on CC Data</a:t>
            </a:r>
          </a:p>
        </p:txBody>
      </p:sp>
      <p:sp>
        <p:nvSpPr>
          <p:cNvPr id="14" name="TextBox 13">
            <a:extLst>
              <a:ext uri="{FF2B5EF4-FFF2-40B4-BE49-F238E27FC236}">
                <a16:creationId xmlns:a16="http://schemas.microsoft.com/office/drawing/2014/main" id="{98BFD51D-73A9-47E0-9921-1F4B63A16F10}"/>
              </a:ext>
            </a:extLst>
          </p:cNvPr>
          <p:cNvSpPr txBox="1"/>
          <p:nvPr/>
        </p:nvSpPr>
        <p:spPr>
          <a:xfrm>
            <a:off x="3392285" y="1425823"/>
            <a:ext cx="4496305" cy="1754326"/>
          </a:xfrm>
          <a:prstGeom prst="rect">
            <a:avLst/>
          </a:prstGeom>
          <a:noFill/>
        </p:spPr>
        <p:txBody>
          <a:bodyPr wrap="square" rtlCol="0">
            <a:spAutoFit/>
          </a:bodyPr>
          <a:lstStyle/>
          <a:p>
            <a:pPr algn="ctr"/>
            <a:r>
              <a:rPr lang="en-US" u="sng" dirty="0">
                <a:latin typeface="Times New Roman" panose="02020603050405020304" pitchFamily="18" charset="0"/>
                <a:cs typeface="Times New Roman" panose="02020603050405020304" pitchFamily="18" charset="0"/>
              </a:rPr>
              <a:t>Increasing the Outlier Fraction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Increases fraud correctly identified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Decreases fraud incorrectly identified</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Increases no fraud incorrectly identified</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A934597F-9097-4A8E-806B-C209A0CC3CFE}"/>
              </a:ext>
            </a:extLst>
          </p:cNvPr>
          <p:cNvSpPr/>
          <p:nvPr/>
        </p:nvSpPr>
        <p:spPr>
          <a:xfrm>
            <a:off x="3802512" y="873710"/>
            <a:ext cx="545181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Outliers tested = [0.1, 0.01, 0.02, 0.03, 0.04, 0.05, 0.001]</a:t>
            </a:r>
          </a:p>
        </p:txBody>
      </p:sp>
      <p:pic>
        <p:nvPicPr>
          <p:cNvPr id="4104" name="Picture 8">
            <a:extLst>
              <a:ext uri="{FF2B5EF4-FFF2-40B4-BE49-F238E27FC236}">
                <a16:creationId xmlns:a16="http://schemas.microsoft.com/office/drawing/2014/main" id="{A39DCF15-57B9-438F-BF37-76A178A199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91" y="638780"/>
            <a:ext cx="3600450" cy="27241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F49FD30-442D-4CDC-8AD5-39778745633C}"/>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18</a:t>
            </a:fld>
            <a:endParaRPr lang="en-US" sz="28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AAF1A69-F01E-4E3B-ABE9-7EBD84BB46FE}"/>
              </a:ext>
            </a:extLst>
          </p:cNvPr>
          <p:cNvSpPr txBox="1"/>
          <p:nvPr/>
        </p:nvSpPr>
        <p:spPr>
          <a:xfrm>
            <a:off x="3549995" y="6334780"/>
            <a:ext cx="4792977"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 and 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
        <p:nvSpPr>
          <p:cNvPr id="11" name="Oval 10">
            <a:extLst>
              <a:ext uri="{FF2B5EF4-FFF2-40B4-BE49-F238E27FC236}">
                <a16:creationId xmlns:a16="http://schemas.microsoft.com/office/drawing/2014/main" id="{53198CE2-87D3-47F6-AAE6-EFD38280D1AF}"/>
              </a:ext>
            </a:extLst>
          </p:cNvPr>
          <p:cNvSpPr/>
          <p:nvPr/>
        </p:nvSpPr>
        <p:spPr>
          <a:xfrm>
            <a:off x="10164341" y="5093965"/>
            <a:ext cx="320071" cy="251669"/>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1A4A9C4-2C71-408A-AB2B-1D0B9D2914C1}"/>
              </a:ext>
            </a:extLst>
          </p:cNvPr>
          <p:cNvSpPr/>
          <p:nvPr/>
        </p:nvSpPr>
        <p:spPr>
          <a:xfrm>
            <a:off x="986526" y="5087825"/>
            <a:ext cx="320071" cy="25166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F1AF5D-848F-4C7A-AA9F-2A1E3044914A}"/>
              </a:ext>
            </a:extLst>
          </p:cNvPr>
          <p:cNvSpPr/>
          <p:nvPr/>
        </p:nvSpPr>
        <p:spPr>
          <a:xfrm>
            <a:off x="8555099" y="5081687"/>
            <a:ext cx="425272" cy="2639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3C50344-B704-4FF6-8DD7-053EDC480F6F}"/>
              </a:ext>
            </a:extLst>
          </p:cNvPr>
          <p:cNvSpPr/>
          <p:nvPr/>
        </p:nvSpPr>
        <p:spPr>
          <a:xfrm>
            <a:off x="2618542" y="5093965"/>
            <a:ext cx="320071" cy="251669"/>
          </a:xfrm>
          <a:prstGeom prst="ellipse">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EC9F23-2D78-4C34-9F96-A321F8695A50}"/>
              </a:ext>
            </a:extLst>
          </p:cNvPr>
          <p:cNvSpPr/>
          <p:nvPr/>
        </p:nvSpPr>
        <p:spPr>
          <a:xfrm>
            <a:off x="4765056" y="5100507"/>
            <a:ext cx="320071" cy="251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4DF3513-3A56-4A5F-9844-9ED93411171A}"/>
              </a:ext>
            </a:extLst>
          </p:cNvPr>
          <p:cNvSpPr/>
          <p:nvPr/>
        </p:nvSpPr>
        <p:spPr>
          <a:xfrm>
            <a:off x="6368382" y="5088229"/>
            <a:ext cx="320071" cy="251669"/>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974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7A886B3-8291-433F-A908-995307067D06}"/>
              </a:ext>
            </a:extLst>
          </p:cNvPr>
          <p:cNvGraphicFramePr>
            <a:graphicFrameLocks noGrp="1"/>
          </p:cNvGraphicFramePr>
          <p:nvPr>
            <p:extLst>
              <p:ext uri="{D42A27DB-BD31-4B8C-83A1-F6EECF244321}">
                <p14:modId xmlns:p14="http://schemas.microsoft.com/office/powerpoint/2010/main" val="4067816948"/>
              </p:ext>
            </p:extLst>
          </p:nvPr>
        </p:nvGraphicFramePr>
        <p:xfrm>
          <a:off x="6275538" y="2031714"/>
          <a:ext cx="3546866" cy="2604334"/>
        </p:xfrm>
        <a:graphic>
          <a:graphicData uri="http://schemas.openxmlformats.org/drawingml/2006/table">
            <a:tbl>
              <a:tblPr firstRow="1" bandRow="1">
                <a:tableStyleId>{5C22544A-7EE6-4342-B048-85BDC9FD1C3A}</a:tableStyleId>
              </a:tblPr>
              <a:tblGrid>
                <a:gridCol w="1773433">
                  <a:extLst>
                    <a:ext uri="{9D8B030D-6E8A-4147-A177-3AD203B41FA5}">
                      <a16:colId xmlns:a16="http://schemas.microsoft.com/office/drawing/2014/main" val="977692691"/>
                    </a:ext>
                  </a:extLst>
                </a:gridCol>
                <a:gridCol w="1773433">
                  <a:extLst>
                    <a:ext uri="{9D8B030D-6E8A-4147-A177-3AD203B41FA5}">
                      <a16:colId xmlns:a16="http://schemas.microsoft.com/office/drawing/2014/main" val="2837541502"/>
                    </a:ext>
                  </a:extLst>
                </a:gridCol>
              </a:tblGrid>
              <a:tr h="317456">
                <a:tc gridSpan="2">
                  <a:txBody>
                    <a:bodyPr/>
                    <a:lstStyle/>
                    <a:p>
                      <a:pPr algn="ctr"/>
                      <a:r>
                        <a:rPr lang="en-US" sz="1400" dirty="0">
                          <a:latin typeface="Times New Roman" panose="02020603050405020304" pitchFamily="18" charset="0"/>
                          <a:cs typeface="Times New Roman" panose="02020603050405020304" pitchFamily="18" charset="0"/>
                        </a:rPr>
                        <a:t>Test Set</a:t>
                      </a:r>
                    </a:p>
                  </a:txBody>
                  <a:tcPr/>
                </a:tc>
                <a:tc hMerge="1">
                  <a:txBody>
                    <a:bodyPr/>
                    <a:lstStyle/>
                    <a:p>
                      <a:pPr algn="ctr"/>
                      <a:endParaRPr lang="en-US" dirty="0"/>
                    </a:p>
                  </a:txBody>
                  <a:tcPr/>
                </a:tc>
                <a:extLst>
                  <a:ext uri="{0D108BD9-81ED-4DB2-BD59-A6C34878D82A}">
                    <a16:rowId xmlns:a16="http://schemas.microsoft.com/office/drawing/2014/main" val="1335399860"/>
                  </a:ext>
                </a:extLst>
              </a:tr>
              <a:tr h="317456">
                <a:tc>
                  <a:txBody>
                    <a:bodyPr/>
                    <a:lstStyle/>
                    <a:p>
                      <a:pPr algn="l"/>
                      <a:r>
                        <a:rPr lang="en-US" sz="1400" b="1" dirty="0">
                          <a:latin typeface="Times New Roman" panose="02020603050405020304" pitchFamily="18" charset="0"/>
                          <a:cs typeface="Times New Roman" panose="02020603050405020304" pitchFamily="18" charset="0"/>
                        </a:rPr>
                        <a:t>Model</a:t>
                      </a:r>
                    </a:p>
                  </a:txBody>
                  <a:tcPr/>
                </a:tc>
                <a:tc>
                  <a:txBody>
                    <a:bodyPr/>
                    <a:lstStyle/>
                    <a:p>
                      <a:pPr algn="l"/>
                      <a:r>
                        <a:rPr lang="en-US" sz="1400" b="1" dirty="0">
                          <a:latin typeface="Times New Roman" panose="02020603050405020304" pitchFamily="18" charset="0"/>
                          <a:cs typeface="Times New Roman" panose="02020603050405020304" pitchFamily="18" charset="0"/>
                        </a:rPr>
                        <a:t>Accuracy Score</a:t>
                      </a:r>
                    </a:p>
                  </a:txBody>
                  <a:tcPr/>
                </a:tc>
                <a:extLst>
                  <a:ext uri="{0D108BD9-81ED-4DB2-BD59-A6C34878D82A}">
                    <a16:rowId xmlns:a16="http://schemas.microsoft.com/office/drawing/2014/main" val="4224366155"/>
                  </a:ext>
                </a:extLst>
              </a:tr>
              <a:tr h="382142">
                <a:tc>
                  <a:txBody>
                    <a:bodyPr/>
                    <a:lstStyle/>
                    <a:p>
                      <a:r>
                        <a:rPr lang="en-US" sz="1400" dirty="0">
                          <a:latin typeface="Times New Roman" panose="02020603050405020304" pitchFamily="18" charset="0"/>
                          <a:cs typeface="Times New Roman" panose="02020603050405020304" pitchFamily="18" charset="0"/>
                        </a:rPr>
                        <a:t>Logistic Regression</a:t>
                      </a:r>
                    </a:p>
                  </a:txBody>
                  <a:tcPr/>
                </a:tc>
                <a:tc>
                  <a:txBody>
                    <a:bodyPr/>
                    <a:lstStyle/>
                    <a:p>
                      <a:pPr algn="r"/>
                      <a:r>
                        <a:rPr lang="en-US" sz="1400" dirty="0">
                          <a:latin typeface="Times New Roman" panose="02020603050405020304" pitchFamily="18" charset="0"/>
                          <a:cs typeface="Times New Roman" panose="02020603050405020304" pitchFamily="18" charset="0"/>
                        </a:rPr>
                        <a:t>99.910%</a:t>
                      </a:r>
                    </a:p>
                  </a:txBody>
                  <a:tcPr/>
                </a:tc>
                <a:extLst>
                  <a:ext uri="{0D108BD9-81ED-4DB2-BD59-A6C34878D82A}">
                    <a16:rowId xmlns:a16="http://schemas.microsoft.com/office/drawing/2014/main" val="4252017539"/>
                  </a:ext>
                </a:extLst>
              </a:tr>
              <a:tr h="317456">
                <a:tc>
                  <a:txBody>
                    <a:bodyPr/>
                    <a:lstStyle/>
                    <a:p>
                      <a:r>
                        <a:rPr lang="en-US" sz="1400" dirty="0">
                          <a:latin typeface="Times New Roman" panose="02020603050405020304" pitchFamily="18" charset="0"/>
                          <a:cs typeface="Times New Roman" panose="02020603050405020304" pitchFamily="18" charset="0"/>
                        </a:rPr>
                        <a:t>K-nearest neighbors</a:t>
                      </a:r>
                    </a:p>
                  </a:txBody>
                  <a:tcPr/>
                </a:tc>
                <a:tc>
                  <a:txBody>
                    <a:bodyPr/>
                    <a:lstStyle/>
                    <a:p>
                      <a:pPr algn="r"/>
                      <a:r>
                        <a:rPr lang="en-US" sz="1400" dirty="0">
                          <a:latin typeface="Times New Roman" panose="02020603050405020304" pitchFamily="18" charset="0"/>
                          <a:cs typeface="Times New Roman" panose="02020603050405020304" pitchFamily="18" charset="0"/>
                        </a:rPr>
                        <a:t>99.953%</a:t>
                      </a:r>
                    </a:p>
                  </a:txBody>
                  <a:tcPr/>
                </a:tc>
                <a:extLst>
                  <a:ext uri="{0D108BD9-81ED-4DB2-BD59-A6C34878D82A}">
                    <a16:rowId xmlns:a16="http://schemas.microsoft.com/office/drawing/2014/main" val="536865124"/>
                  </a:ext>
                </a:extLst>
              </a:tr>
              <a:tr h="317456">
                <a:tc>
                  <a:txBody>
                    <a:bodyPr/>
                    <a:lstStyle/>
                    <a:p>
                      <a:r>
                        <a:rPr lang="en-US" sz="1400" dirty="0">
                          <a:latin typeface="Times New Roman" panose="02020603050405020304" pitchFamily="18" charset="0"/>
                          <a:cs typeface="Times New Roman" panose="02020603050405020304" pitchFamily="18" charset="0"/>
                        </a:rPr>
                        <a:t>Support Vector</a:t>
                      </a:r>
                    </a:p>
                  </a:txBody>
                  <a:tcPr/>
                </a:tc>
                <a:tc>
                  <a:txBody>
                    <a:bodyPr/>
                    <a:lstStyle/>
                    <a:p>
                      <a:pPr algn="r"/>
                      <a:r>
                        <a:rPr lang="en-US" sz="1400" dirty="0">
                          <a:latin typeface="Times New Roman" panose="02020603050405020304" pitchFamily="18" charset="0"/>
                          <a:cs typeface="Times New Roman" panose="02020603050405020304" pitchFamily="18" charset="0"/>
                        </a:rPr>
                        <a:t>99.936%</a:t>
                      </a:r>
                    </a:p>
                  </a:txBody>
                  <a:tcPr/>
                </a:tc>
                <a:extLst>
                  <a:ext uri="{0D108BD9-81ED-4DB2-BD59-A6C34878D82A}">
                    <a16:rowId xmlns:a16="http://schemas.microsoft.com/office/drawing/2014/main" val="559356354"/>
                  </a:ext>
                </a:extLst>
              </a:tr>
              <a:tr h="317456">
                <a:tc>
                  <a:txBody>
                    <a:bodyPr/>
                    <a:lstStyle/>
                    <a:p>
                      <a:r>
                        <a:rPr lang="en-US" sz="1400" dirty="0">
                          <a:latin typeface="Times New Roman" panose="02020603050405020304" pitchFamily="18" charset="0"/>
                          <a:cs typeface="Times New Roman" panose="02020603050405020304" pitchFamily="18" charset="0"/>
                        </a:rPr>
                        <a:t>Decision Tree</a:t>
                      </a:r>
                    </a:p>
                  </a:txBody>
                  <a:tcPr/>
                </a:tc>
                <a:tc>
                  <a:txBody>
                    <a:bodyPr/>
                    <a:lstStyle/>
                    <a:p>
                      <a:pPr algn="r"/>
                      <a:r>
                        <a:rPr lang="en-US" sz="1400" dirty="0">
                          <a:latin typeface="Times New Roman" panose="02020603050405020304" pitchFamily="18" charset="0"/>
                          <a:cs typeface="Times New Roman" panose="02020603050405020304" pitchFamily="18" charset="0"/>
                        </a:rPr>
                        <a:t>99.923%</a:t>
                      </a:r>
                    </a:p>
                  </a:txBody>
                  <a:tcPr/>
                </a:tc>
                <a:extLst>
                  <a:ext uri="{0D108BD9-81ED-4DB2-BD59-A6C34878D82A}">
                    <a16:rowId xmlns:a16="http://schemas.microsoft.com/office/drawing/2014/main" val="1732086794"/>
                  </a:ext>
                </a:extLst>
              </a:tr>
              <a:tr h="317456">
                <a:tc>
                  <a:txBody>
                    <a:bodyPr/>
                    <a:lstStyle/>
                    <a:p>
                      <a:r>
                        <a:rPr lang="en-US" sz="1400" dirty="0">
                          <a:latin typeface="Times New Roman" panose="02020603050405020304" pitchFamily="18" charset="0"/>
                          <a:cs typeface="Times New Roman" panose="02020603050405020304" pitchFamily="18" charset="0"/>
                        </a:rPr>
                        <a:t>Neural Network</a:t>
                      </a:r>
                    </a:p>
                  </a:txBody>
                  <a:tcPr/>
                </a:tc>
                <a:tc>
                  <a:txBody>
                    <a:bodyPr/>
                    <a:lstStyle/>
                    <a:p>
                      <a:pPr algn="r"/>
                      <a:r>
                        <a:rPr lang="en-US" sz="1400" dirty="0">
                          <a:latin typeface="Times New Roman" panose="02020603050405020304" pitchFamily="18" charset="0"/>
                          <a:cs typeface="Times New Roman" panose="02020603050405020304" pitchFamily="18" charset="0"/>
                        </a:rPr>
                        <a:t>99.938%</a:t>
                      </a:r>
                    </a:p>
                  </a:txBody>
                  <a:tcPr/>
                </a:tc>
                <a:extLst>
                  <a:ext uri="{0D108BD9-81ED-4DB2-BD59-A6C34878D82A}">
                    <a16:rowId xmlns:a16="http://schemas.microsoft.com/office/drawing/2014/main" val="1599233874"/>
                  </a:ext>
                </a:extLst>
              </a:tr>
              <a:tr h="317456">
                <a:tc>
                  <a:txBody>
                    <a:bodyPr/>
                    <a:lstStyle/>
                    <a:p>
                      <a:r>
                        <a:rPr lang="en-US" sz="1400" dirty="0">
                          <a:latin typeface="Times New Roman" panose="02020603050405020304" pitchFamily="18" charset="0"/>
                          <a:cs typeface="Times New Roman" panose="02020603050405020304" pitchFamily="18" charset="0"/>
                        </a:rPr>
                        <a:t>XGBoost</a:t>
                      </a:r>
                    </a:p>
                  </a:txBody>
                  <a:tcPr/>
                </a:tc>
                <a:tc>
                  <a:txBody>
                    <a:bodyPr/>
                    <a:lstStyle/>
                    <a:p>
                      <a:pPr algn="r"/>
                      <a:r>
                        <a:rPr lang="en-US" sz="1400" dirty="0">
                          <a:latin typeface="Times New Roman" panose="02020603050405020304" pitchFamily="18" charset="0"/>
                          <a:cs typeface="Times New Roman" panose="02020603050405020304" pitchFamily="18" charset="0"/>
                        </a:rPr>
                        <a:t>99.968%</a:t>
                      </a:r>
                    </a:p>
                  </a:txBody>
                  <a:tcPr/>
                </a:tc>
                <a:extLst>
                  <a:ext uri="{0D108BD9-81ED-4DB2-BD59-A6C34878D82A}">
                    <a16:rowId xmlns:a16="http://schemas.microsoft.com/office/drawing/2014/main" val="4188191446"/>
                  </a:ext>
                </a:extLst>
              </a:tr>
            </a:tbl>
          </a:graphicData>
        </a:graphic>
      </p:graphicFrame>
      <p:graphicFrame>
        <p:nvGraphicFramePr>
          <p:cNvPr id="5" name="Table 4">
            <a:extLst>
              <a:ext uri="{FF2B5EF4-FFF2-40B4-BE49-F238E27FC236}">
                <a16:creationId xmlns:a16="http://schemas.microsoft.com/office/drawing/2014/main" id="{B8B252C4-4DDC-40E6-BF73-401001BBA4D1}"/>
              </a:ext>
            </a:extLst>
          </p:cNvPr>
          <p:cNvGraphicFramePr>
            <a:graphicFrameLocks noGrp="1"/>
          </p:cNvGraphicFramePr>
          <p:nvPr>
            <p:extLst>
              <p:ext uri="{D42A27DB-BD31-4B8C-83A1-F6EECF244321}">
                <p14:modId xmlns:p14="http://schemas.microsoft.com/office/powerpoint/2010/main" val="1819054981"/>
              </p:ext>
            </p:extLst>
          </p:nvPr>
        </p:nvGraphicFramePr>
        <p:xfrm>
          <a:off x="2309852" y="2031712"/>
          <a:ext cx="3786148" cy="2604336"/>
        </p:xfrm>
        <a:graphic>
          <a:graphicData uri="http://schemas.openxmlformats.org/drawingml/2006/table">
            <a:tbl>
              <a:tblPr firstRow="1" bandRow="1">
                <a:tableStyleId>{5C22544A-7EE6-4342-B048-85BDC9FD1C3A}</a:tableStyleId>
              </a:tblPr>
              <a:tblGrid>
                <a:gridCol w="1989098">
                  <a:extLst>
                    <a:ext uri="{9D8B030D-6E8A-4147-A177-3AD203B41FA5}">
                      <a16:colId xmlns:a16="http://schemas.microsoft.com/office/drawing/2014/main" val="977692691"/>
                    </a:ext>
                  </a:extLst>
                </a:gridCol>
                <a:gridCol w="1797050">
                  <a:extLst>
                    <a:ext uri="{9D8B030D-6E8A-4147-A177-3AD203B41FA5}">
                      <a16:colId xmlns:a16="http://schemas.microsoft.com/office/drawing/2014/main" val="2837541502"/>
                    </a:ext>
                  </a:extLst>
                </a:gridCol>
              </a:tblGrid>
              <a:tr h="325542">
                <a:tc gridSpan="2">
                  <a:txBody>
                    <a:bodyPr/>
                    <a:lstStyle/>
                    <a:p>
                      <a:pPr algn="ctr"/>
                      <a:r>
                        <a:rPr lang="en-US" sz="1400" dirty="0">
                          <a:latin typeface="Times New Roman" panose="02020603050405020304" pitchFamily="18" charset="0"/>
                          <a:cs typeface="Times New Roman" panose="02020603050405020304" pitchFamily="18" charset="0"/>
                        </a:rPr>
                        <a:t>Train Set (k-fold=5)</a:t>
                      </a:r>
                    </a:p>
                  </a:txBody>
                  <a:tcPr/>
                </a:tc>
                <a:tc hMerge="1">
                  <a:txBody>
                    <a:bodyPr/>
                    <a:lstStyle/>
                    <a:p>
                      <a:pPr algn="ctr"/>
                      <a:endParaRPr lang="en-US" dirty="0"/>
                    </a:p>
                  </a:txBody>
                  <a:tcPr/>
                </a:tc>
                <a:extLst>
                  <a:ext uri="{0D108BD9-81ED-4DB2-BD59-A6C34878D82A}">
                    <a16:rowId xmlns:a16="http://schemas.microsoft.com/office/drawing/2014/main" val="1335399860"/>
                  </a:ext>
                </a:extLst>
              </a:tr>
              <a:tr h="325542">
                <a:tc>
                  <a:txBody>
                    <a:bodyPr/>
                    <a:lstStyle/>
                    <a:p>
                      <a:pPr algn="l"/>
                      <a:r>
                        <a:rPr lang="en-US" sz="1400" b="1" dirty="0">
                          <a:latin typeface="Times New Roman" panose="02020603050405020304" pitchFamily="18" charset="0"/>
                          <a:cs typeface="Times New Roman" panose="02020603050405020304" pitchFamily="18" charset="0"/>
                        </a:rPr>
                        <a:t>Model</a:t>
                      </a:r>
                    </a:p>
                  </a:txBody>
                  <a:tcPr/>
                </a:tc>
                <a:tc>
                  <a:txBody>
                    <a:bodyPr/>
                    <a:lstStyle/>
                    <a:p>
                      <a:pPr algn="l"/>
                      <a:r>
                        <a:rPr lang="en-US" sz="1400" b="1" dirty="0">
                          <a:latin typeface="Times New Roman" panose="02020603050405020304" pitchFamily="18" charset="0"/>
                          <a:cs typeface="Times New Roman" panose="02020603050405020304" pitchFamily="18" charset="0"/>
                        </a:rPr>
                        <a:t>Accuracy Score</a:t>
                      </a:r>
                    </a:p>
                  </a:txBody>
                  <a:tcPr/>
                </a:tc>
                <a:extLst>
                  <a:ext uri="{0D108BD9-81ED-4DB2-BD59-A6C34878D82A}">
                    <a16:rowId xmlns:a16="http://schemas.microsoft.com/office/drawing/2014/main" val="4224366155"/>
                  </a:ext>
                </a:extLst>
              </a:tr>
              <a:tr h="325542">
                <a:tc>
                  <a:txBody>
                    <a:bodyPr/>
                    <a:lstStyle/>
                    <a:p>
                      <a:r>
                        <a:rPr lang="en-US" sz="1400" dirty="0">
                          <a:latin typeface="Times New Roman" panose="02020603050405020304" pitchFamily="18" charset="0"/>
                          <a:cs typeface="Times New Roman" panose="02020603050405020304" pitchFamily="18" charset="0"/>
                        </a:rPr>
                        <a:t>Logistic Regression</a:t>
                      </a:r>
                    </a:p>
                  </a:txBody>
                  <a:tcPr/>
                </a:tc>
                <a:tc>
                  <a:txBody>
                    <a:bodyPr/>
                    <a:lstStyle/>
                    <a:p>
                      <a:pPr algn="r"/>
                      <a:r>
                        <a:rPr lang="en-US" sz="1400" dirty="0">
                          <a:latin typeface="Times New Roman" panose="02020603050405020304" pitchFamily="18" charset="0"/>
                          <a:cs typeface="Times New Roman" panose="02020603050405020304" pitchFamily="18" charset="0"/>
                        </a:rPr>
                        <a:t>99.899%</a:t>
                      </a:r>
                    </a:p>
                  </a:txBody>
                  <a:tcPr/>
                </a:tc>
                <a:extLst>
                  <a:ext uri="{0D108BD9-81ED-4DB2-BD59-A6C34878D82A}">
                    <a16:rowId xmlns:a16="http://schemas.microsoft.com/office/drawing/2014/main" val="4252017539"/>
                  </a:ext>
                </a:extLst>
              </a:tr>
              <a:tr h="325542">
                <a:tc>
                  <a:txBody>
                    <a:bodyPr/>
                    <a:lstStyle/>
                    <a:p>
                      <a:r>
                        <a:rPr lang="en-US" sz="1400" dirty="0">
                          <a:latin typeface="Times New Roman" panose="02020603050405020304" pitchFamily="18" charset="0"/>
                          <a:cs typeface="Times New Roman" panose="02020603050405020304" pitchFamily="18" charset="0"/>
                        </a:rPr>
                        <a:t>K-nearest neighbors</a:t>
                      </a:r>
                    </a:p>
                  </a:txBody>
                  <a:tcPr/>
                </a:tc>
                <a:tc>
                  <a:txBody>
                    <a:bodyPr/>
                    <a:lstStyle/>
                    <a:p>
                      <a:pPr algn="r"/>
                      <a:r>
                        <a:rPr lang="en-US" sz="1400" dirty="0">
                          <a:latin typeface="Times New Roman" panose="02020603050405020304" pitchFamily="18" charset="0"/>
                          <a:cs typeface="Times New Roman" panose="02020603050405020304" pitchFamily="18" charset="0"/>
                        </a:rPr>
                        <a:t>99.945%</a:t>
                      </a:r>
                    </a:p>
                  </a:txBody>
                  <a:tcPr/>
                </a:tc>
                <a:extLst>
                  <a:ext uri="{0D108BD9-81ED-4DB2-BD59-A6C34878D82A}">
                    <a16:rowId xmlns:a16="http://schemas.microsoft.com/office/drawing/2014/main" val="536865124"/>
                  </a:ext>
                </a:extLst>
              </a:tr>
              <a:tr h="325542">
                <a:tc>
                  <a:txBody>
                    <a:bodyPr/>
                    <a:lstStyle/>
                    <a:p>
                      <a:r>
                        <a:rPr lang="en-US" sz="1400" dirty="0">
                          <a:latin typeface="Times New Roman" panose="02020603050405020304" pitchFamily="18" charset="0"/>
                          <a:cs typeface="Times New Roman" panose="02020603050405020304" pitchFamily="18" charset="0"/>
                        </a:rPr>
                        <a:t>Support Vector</a:t>
                      </a:r>
                    </a:p>
                  </a:txBody>
                  <a:tcPr/>
                </a:tc>
                <a:tc>
                  <a:txBody>
                    <a:bodyPr/>
                    <a:lstStyle/>
                    <a:p>
                      <a:pPr algn="r"/>
                      <a:r>
                        <a:rPr lang="en-US" sz="1400" dirty="0">
                          <a:latin typeface="Times New Roman" panose="02020603050405020304" pitchFamily="18" charset="0"/>
                          <a:cs typeface="Times New Roman" panose="02020603050405020304" pitchFamily="18" charset="0"/>
                        </a:rPr>
                        <a:t>99.938%</a:t>
                      </a:r>
                    </a:p>
                  </a:txBody>
                  <a:tcPr/>
                </a:tc>
                <a:extLst>
                  <a:ext uri="{0D108BD9-81ED-4DB2-BD59-A6C34878D82A}">
                    <a16:rowId xmlns:a16="http://schemas.microsoft.com/office/drawing/2014/main" val="559356354"/>
                  </a:ext>
                </a:extLst>
              </a:tr>
              <a:tr h="325542">
                <a:tc>
                  <a:txBody>
                    <a:bodyPr/>
                    <a:lstStyle/>
                    <a:p>
                      <a:r>
                        <a:rPr lang="en-US" sz="1400" dirty="0">
                          <a:latin typeface="Times New Roman" panose="02020603050405020304" pitchFamily="18" charset="0"/>
                          <a:cs typeface="Times New Roman" panose="02020603050405020304" pitchFamily="18" charset="0"/>
                        </a:rPr>
                        <a:t>Decision Tree</a:t>
                      </a:r>
                    </a:p>
                  </a:txBody>
                  <a:tcPr/>
                </a:tc>
                <a:tc>
                  <a:txBody>
                    <a:bodyPr/>
                    <a:lstStyle/>
                    <a:p>
                      <a:pPr algn="r"/>
                      <a:r>
                        <a:rPr lang="en-US" sz="1400" dirty="0">
                          <a:latin typeface="Times New Roman" panose="02020603050405020304" pitchFamily="18" charset="0"/>
                          <a:cs typeface="Times New Roman" panose="02020603050405020304" pitchFamily="18" charset="0"/>
                        </a:rPr>
                        <a:t>99.911%</a:t>
                      </a:r>
                    </a:p>
                  </a:txBody>
                  <a:tcPr/>
                </a:tc>
                <a:extLst>
                  <a:ext uri="{0D108BD9-81ED-4DB2-BD59-A6C34878D82A}">
                    <a16:rowId xmlns:a16="http://schemas.microsoft.com/office/drawing/2014/main" val="1732086794"/>
                  </a:ext>
                </a:extLst>
              </a:tr>
              <a:tr h="325542">
                <a:tc>
                  <a:txBody>
                    <a:bodyPr/>
                    <a:lstStyle/>
                    <a:p>
                      <a:r>
                        <a:rPr lang="en-US" sz="1400" dirty="0">
                          <a:latin typeface="Times New Roman" panose="02020603050405020304" pitchFamily="18" charset="0"/>
                          <a:cs typeface="Times New Roman" panose="02020603050405020304" pitchFamily="18" charset="0"/>
                        </a:rPr>
                        <a:t>Neural Network</a:t>
                      </a:r>
                    </a:p>
                  </a:txBody>
                  <a:tcPr/>
                </a:tc>
                <a:tc>
                  <a:txBody>
                    <a:bodyPr/>
                    <a:lstStyle/>
                    <a:p>
                      <a:pPr algn="r"/>
                      <a:r>
                        <a:rPr lang="en-US" sz="1400" dirty="0">
                          <a:latin typeface="Times New Roman" panose="02020603050405020304" pitchFamily="18" charset="0"/>
                          <a:cs typeface="Times New Roman" panose="02020603050405020304" pitchFamily="18" charset="0"/>
                        </a:rPr>
                        <a:t>99.937%</a:t>
                      </a:r>
                    </a:p>
                  </a:txBody>
                  <a:tcPr/>
                </a:tc>
                <a:extLst>
                  <a:ext uri="{0D108BD9-81ED-4DB2-BD59-A6C34878D82A}">
                    <a16:rowId xmlns:a16="http://schemas.microsoft.com/office/drawing/2014/main" val="1599233874"/>
                  </a:ext>
                </a:extLst>
              </a:tr>
              <a:tr h="325542">
                <a:tc>
                  <a:txBody>
                    <a:bodyPr/>
                    <a:lstStyle/>
                    <a:p>
                      <a:r>
                        <a:rPr lang="en-US" sz="1400" dirty="0">
                          <a:latin typeface="Times New Roman" panose="02020603050405020304" pitchFamily="18" charset="0"/>
                          <a:cs typeface="Times New Roman" panose="02020603050405020304" pitchFamily="18" charset="0"/>
                        </a:rPr>
                        <a:t>XGBoost</a:t>
                      </a:r>
                    </a:p>
                  </a:txBody>
                  <a:tcPr/>
                </a:tc>
                <a:tc>
                  <a:txBody>
                    <a:bodyPr/>
                    <a:lstStyle/>
                    <a:p>
                      <a:pPr algn="r"/>
                      <a:r>
                        <a:rPr lang="en-US" sz="1400" dirty="0">
                          <a:latin typeface="Times New Roman" panose="02020603050405020304" pitchFamily="18" charset="0"/>
                          <a:cs typeface="Times New Roman" panose="02020603050405020304" pitchFamily="18" charset="0"/>
                        </a:rPr>
                        <a:t>99.954%</a:t>
                      </a:r>
                    </a:p>
                  </a:txBody>
                  <a:tcPr/>
                </a:tc>
                <a:extLst>
                  <a:ext uri="{0D108BD9-81ED-4DB2-BD59-A6C34878D82A}">
                    <a16:rowId xmlns:a16="http://schemas.microsoft.com/office/drawing/2014/main" val="1650004633"/>
                  </a:ext>
                </a:extLst>
              </a:tr>
            </a:tbl>
          </a:graphicData>
        </a:graphic>
      </p:graphicFrame>
      <p:sp>
        <p:nvSpPr>
          <p:cNvPr id="7" name="Title 6">
            <a:extLst>
              <a:ext uri="{FF2B5EF4-FFF2-40B4-BE49-F238E27FC236}">
                <a16:creationId xmlns:a16="http://schemas.microsoft.com/office/drawing/2014/main" id="{99FD9135-29CE-4146-9F98-154BCF30DD89}"/>
              </a:ext>
            </a:extLst>
          </p:cNvPr>
          <p:cNvSpPr>
            <a:spLocks noGrp="1"/>
          </p:cNvSpPr>
          <p:nvPr>
            <p:ph type="title"/>
          </p:nvPr>
        </p:nvSpPr>
        <p:spPr/>
        <p:txBody>
          <a:bodyPr>
            <a:normAutofit/>
          </a:bodyPr>
          <a:lstStyle/>
          <a:p>
            <a:pPr algn="ctr"/>
            <a:r>
              <a:rPr lang="en-US" dirty="0">
                <a:latin typeface="Times New Roman" panose="02020603050405020304" pitchFamily="18" charset="0"/>
                <a:cs typeface="Times New Roman" panose="02020603050405020304" pitchFamily="18" charset="0"/>
              </a:rPr>
              <a:t>Supervised Models on Credit Card Dataset</a:t>
            </a:r>
          </a:p>
        </p:txBody>
      </p:sp>
      <p:sp>
        <p:nvSpPr>
          <p:cNvPr id="2" name="Slide Number Placeholder 1">
            <a:extLst>
              <a:ext uri="{FF2B5EF4-FFF2-40B4-BE49-F238E27FC236}">
                <a16:creationId xmlns:a16="http://schemas.microsoft.com/office/drawing/2014/main" id="{A7592A4B-4E50-47C0-B17B-373AE4372816}"/>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19</a:t>
            </a:fld>
            <a:endParaRPr lang="en-US" sz="28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BE12126-94FB-4C18-B035-94316D345299}"/>
              </a:ext>
            </a:extLst>
          </p:cNvPr>
          <p:cNvSpPr txBox="1"/>
          <p:nvPr/>
        </p:nvSpPr>
        <p:spPr>
          <a:xfrm>
            <a:off x="4913878" y="6334780"/>
            <a:ext cx="2364244"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5494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8BA124-4E7F-43B8-9F4F-8E0FF71D2956}"/>
              </a:ext>
            </a:extLst>
          </p:cNvPr>
          <p:cNvSpPr txBox="1">
            <a:spLocks/>
          </p:cNvSpPr>
          <p:nvPr/>
        </p:nvSpPr>
        <p:spPr>
          <a:xfrm>
            <a:off x="4673600" y="9331"/>
            <a:ext cx="2844800" cy="722313"/>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a:latin typeface="Times New Roman" panose="02020603050405020304" pitchFamily="18" charset="0"/>
                <a:cs typeface="Times New Roman" panose="02020603050405020304" pitchFamily="18" charset="0"/>
              </a:rPr>
              <a:t>Project Design</a:t>
            </a:r>
          </a:p>
        </p:txBody>
      </p:sp>
      <p:cxnSp>
        <p:nvCxnSpPr>
          <p:cNvPr id="6" name="Straight Connector 5">
            <a:extLst>
              <a:ext uri="{FF2B5EF4-FFF2-40B4-BE49-F238E27FC236}">
                <a16:creationId xmlns:a16="http://schemas.microsoft.com/office/drawing/2014/main" id="{8B8CB06F-80F4-4DD3-A908-3664746601A6}"/>
              </a:ext>
            </a:extLst>
          </p:cNvPr>
          <p:cNvCxnSpPr>
            <a:cxnSpLocks/>
          </p:cNvCxnSpPr>
          <p:nvPr/>
        </p:nvCxnSpPr>
        <p:spPr>
          <a:xfrm>
            <a:off x="899192" y="629174"/>
            <a:ext cx="10259995"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7" name="Slide Number Placeholder 4">
            <a:extLst>
              <a:ext uri="{FF2B5EF4-FFF2-40B4-BE49-F238E27FC236}">
                <a16:creationId xmlns:a16="http://schemas.microsoft.com/office/drawing/2014/main" id="{A9E55FBD-65B1-4D2F-8D38-D3949C1247BB}"/>
              </a:ext>
            </a:extLst>
          </p:cNvPr>
          <p:cNvSpPr txBox="1">
            <a:spLocks/>
          </p:cNvSpPr>
          <p:nvPr/>
        </p:nvSpPr>
        <p:spPr>
          <a:xfrm>
            <a:off x="9924164" y="6406248"/>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latin typeface="Times New Roman" panose="02020603050405020304" pitchFamily="18" charset="0"/>
                <a:cs typeface="Times New Roman" panose="02020603050405020304" pitchFamily="18" charset="0"/>
              </a:rPr>
              <a:t>2</a:t>
            </a:r>
          </a:p>
        </p:txBody>
      </p:sp>
      <p:pic>
        <p:nvPicPr>
          <p:cNvPr id="8" name="Graphic 7" descr="Wireless router">
            <a:extLst>
              <a:ext uri="{FF2B5EF4-FFF2-40B4-BE49-F238E27FC236}">
                <a16:creationId xmlns:a16="http://schemas.microsoft.com/office/drawing/2014/main" id="{D93E9113-7401-4A10-92B6-13D9B81DA7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0230" y="1344561"/>
            <a:ext cx="914400" cy="914400"/>
          </a:xfrm>
          <a:prstGeom prst="rect">
            <a:avLst/>
          </a:prstGeom>
        </p:spPr>
      </p:pic>
      <p:sp>
        <p:nvSpPr>
          <p:cNvPr id="9" name="TextBox 8">
            <a:extLst>
              <a:ext uri="{FF2B5EF4-FFF2-40B4-BE49-F238E27FC236}">
                <a16:creationId xmlns:a16="http://schemas.microsoft.com/office/drawing/2014/main" id="{C1461889-7242-4DBC-957E-113F8BAA1534}"/>
              </a:ext>
            </a:extLst>
          </p:cNvPr>
          <p:cNvSpPr txBox="1"/>
          <p:nvPr/>
        </p:nvSpPr>
        <p:spPr>
          <a:xfrm>
            <a:off x="944277" y="1000397"/>
            <a:ext cx="220630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Unlabeled New Data</a:t>
            </a:r>
          </a:p>
        </p:txBody>
      </p:sp>
      <p:sp>
        <p:nvSpPr>
          <p:cNvPr id="11" name="TextBox 10">
            <a:extLst>
              <a:ext uri="{FF2B5EF4-FFF2-40B4-BE49-F238E27FC236}">
                <a16:creationId xmlns:a16="http://schemas.microsoft.com/office/drawing/2014/main" id="{B1D9307B-16D2-49DD-BA2F-56C0FD04C57A}"/>
              </a:ext>
            </a:extLst>
          </p:cNvPr>
          <p:cNvSpPr txBox="1"/>
          <p:nvPr/>
        </p:nvSpPr>
        <p:spPr>
          <a:xfrm>
            <a:off x="5236975" y="982155"/>
            <a:ext cx="214094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Unsupervised model</a:t>
            </a:r>
          </a:p>
        </p:txBody>
      </p:sp>
      <p:cxnSp>
        <p:nvCxnSpPr>
          <p:cNvPr id="12" name="Straight Arrow Connector 11">
            <a:extLst>
              <a:ext uri="{FF2B5EF4-FFF2-40B4-BE49-F238E27FC236}">
                <a16:creationId xmlns:a16="http://schemas.microsoft.com/office/drawing/2014/main" id="{336083C4-0335-4022-B118-510BDD60D0DD}"/>
              </a:ext>
            </a:extLst>
          </p:cNvPr>
          <p:cNvCxnSpPr>
            <a:cxnSpLocks/>
          </p:cNvCxnSpPr>
          <p:nvPr/>
        </p:nvCxnSpPr>
        <p:spPr>
          <a:xfrm>
            <a:off x="2905903" y="1801761"/>
            <a:ext cx="29160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Target Audience">
            <a:extLst>
              <a:ext uri="{FF2B5EF4-FFF2-40B4-BE49-F238E27FC236}">
                <a16:creationId xmlns:a16="http://schemas.microsoft.com/office/drawing/2014/main" id="{F531C07C-FFB6-4AC7-9740-F6F18CCC35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7740" y="3338412"/>
            <a:ext cx="914400" cy="914400"/>
          </a:xfrm>
          <a:prstGeom prst="rect">
            <a:avLst/>
          </a:prstGeom>
        </p:spPr>
      </p:pic>
      <p:cxnSp>
        <p:nvCxnSpPr>
          <p:cNvPr id="14" name="Straight Arrow Connector 13">
            <a:extLst>
              <a:ext uri="{FF2B5EF4-FFF2-40B4-BE49-F238E27FC236}">
                <a16:creationId xmlns:a16="http://schemas.microsoft.com/office/drawing/2014/main" id="{57262938-9B25-4EA5-9B7A-273589251A95}"/>
              </a:ext>
            </a:extLst>
          </p:cNvPr>
          <p:cNvCxnSpPr>
            <a:cxnSpLocks/>
          </p:cNvCxnSpPr>
          <p:nvPr/>
        </p:nvCxnSpPr>
        <p:spPr>
          <a:xfrm>
            <a:off x="6657032" y="1801761"/>
            <a:ext cx="1441784" cy="17907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FAC37E-67BA-45C0-9A76-07915B7E3E7C}"/>
              </a:ext>
            </a:extLst>
          </p:cNvPr>
          <p:cNvSpPr txBox="1"/>
          <p:nvPr/>
        </p:nvSpPr>
        <p:spPr>
          <a:xfrm>
            <a:off x="7940903" y="2863983"/>
            <a:ext cx="146807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Fraud Department</a:t>
            </a:r>
          </a:p>
        </p:txBody>
      </p:sp>
      <p:pic>
        <p:nvPicPr>
          <p:cNvPr id="16" name="Graphic 15" descr="Database">
            <a:extLst>
              <a:ext uri="{FF2B5EF4-FFF2-40B4-BE49-F238E27FC236}">
                <a16:creationId xmlns:a16="http://schemas.microsoft.com/office/drawing/2014/main" id="{FF3418A5-6F20-4A41-8757-21E91FB1B8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4390" y="3336932"/>
            <a:ext cx="914400" cy="914400"/>
          </a:xfrm>
          <a:prstGeom prst="rect">
            <a:avLst/>
          </a:prstGeom>
        </p:spPr>
      </p:pic>
      <p:cxnSp>
        <p:nvCxnSpPr>
          <p:cNvPr id="17" name="Straight Arrow Connector 16">
            <a:extLst>
              <a:ext uri="{FF2B5EF4-FFF2-40B4-BE49-F238E27FC236}">
                <a16:creationId xmlns:a16="http://schemas.microsoft.com/office/drawing/2014/main" id="{BA47B48C-BAFA-4913-8880-05D7D226B613}"/>
              </a:ext>
            </a:extLst>
          </p:cNvPr>
          <p:cNvCxnSpPr>
            <a:cxnSpLocks/>
            <a:endCxn id="16" idx="3"/>
          </p:cNvCxnSpPr>
          <p:nvPr/>
        </p:nvCxnSpPr>
        <p:spPr>
          <a:xfrm flipH="1">
            <a:off x="6558790" y="3794132"/>
            <a:ext cx="15400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5926B9C-9C42-4300-82A3-02F57984D011}"/>
              </a:ext>
            </a:extLst>
          </p:cNvPr>
          <p:cNvSpPr txBox="1"/>
          <p:nvPr/>
        </p:nvSpPr>
        <p:spPr>
          <a:xfrm>
            <a:off x="5419834" y="2955210"/>
            <a:ext cx="14680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Labeled data</a:t>
            </a:r>
          </a:p>
        </p:txBody>
      </p:sp>
      <p:cxnSp>
        <p:nvCxnSpPr>
          <p:cNvPr id="19" name="Straight Arrow Connector 18">
            <a:extLst>
              <a:ext uri="{FF2B5EF4-FFF2-40B4-BE49-F238E27FC236}">
                <a16:creationId xmlns:a16="http://schemas.microsoft.com/office/drawing/2014/main" id="{D2B13097-AD80-451D-BC7A-0B83BACDD120}"/>
              </a:ext>
            </a:extLst>
          </p:cNvPr>
          <p:cNvCxnSpPr>
            <a:cxnSpLocks/>
          </p:cNvCxnSpPr>
          <p:nvPr/>
        </p:nvCxnSpPr>
        <p:spPr>
          <a:xfrm flipH="1" flipV="1">
            <a:off x="6246677" y="2160873"/>
            <a:ext cx="11867" cy="8037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DB5E19F-6140-4924-808E-E0162FF7526C}"/>
              </a:ext>
            </a:extLst>
          </p:cNvPr>
          <p:cNvCxnSpPr>
            <a:cxnSpLocks/>
          </p:cNvCxnSpPr>
          <p:nvPr/>
        </p:nvCxnSpPr>
        <p:spPr>
          <a:xfrm flipH="1" flipV="1">
            <a:off x="4080370" y="3794132"/>
            <a:ext cx="1578528" cy="4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Graphic 20" descr="Database">
            <a:extLst>
              <a:ext uri="{FF2B5EF4-FFF2-40B4-BE49-F238E27FC236}">
                <a16:creationId xmlns:a16="http://schemas.microsoft.com/office/drawing/2014/main" id="{A9A16607-53F7-4675-9386-4A49040FB8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11480" y="3717239"/>
            <a:ext cx="392884" cy="392884"/>
          </a:xfrm>
          <a:prstGeom prst="rect">
            <a:avLst/>
          </a:prstGeom>
        </p:spPr>
      </p:pic>
      <p:pic>
        <p:nvPicPr>
          <p:cNvPr id="22" name="Graphic 21" descr="Database">
            <a:extLst>
              <a:ext uri="{FF2B5EF4-FFF2-40B4-BE49-F238E27FC236}">
                <a16:creationId xmlns:a16="http://schemas.microsoft.com/office/drawing/2014/main" id="{FD043385-1465-4E5D-A07C-060DB82F60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6375" y="3592514"/>
            <a:ext cx="392884" cy="392884"/>
          </a:xfrm>
          <a:prstGeom prst="rect">
            <a:avLst/>
          </a:prstGeom>
        </p:spPr>
      </p:pic>
      <p:pic>
        <p:nvPicPr>
          <p:cNvPr id="23" name="Graphic 22" descr="Database">
            <a:extLst>
              <a:ext uri="{FF2B5EF4-FFF2-40B4-BE49-F238E27FC236}">
                <a16:creationId xmlns:a16="http://schemas.microsoft.com/office/drawing/2014/main" id="{5E510BB9-91D1-412C-A70C-F4245D6A5E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66468" y="3717239"/>
            <a:ext cx="392884" cy="392884"/>
          </a:xfrm>
          <a:prstGeom prst="rect">
            <a:avLst/>
          </a:prstGeom>
        </p:spPr>
      </p:pic>
      <p:cxnSp>
        <p:nvCxnSpPr>
          <p:cNvPr id="24" name="Straight Arrow Connector 23">
            <a:extLst>
              <a:ext uri="{FF2B5EF4-FFF2-40B4-BE49-F238E27FC236}">
                <a16:creationId xmlns:a16="http://schemas.microsoft.com/office/drawing/2014/main" id="{C3D89FA3-FD65-4666-B742-06AE339B94F6}"/>
              </a:ext>
            </a:extLst>
          </p:cNvPr>
          <p:cNvCxnSpPr>
            <a:cxnSpLocks/>
            <a:stCxn id="8" idx="2"/>
          </p:cNvCxnSpPr>
          <p:nvPr/>
        </p:nvCxnSpPr>
        <p:spPr>
          <a:xfrm>
            <a:off x="2047430" y="2258961"/>
            <a:ext cx="0" cy="2183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16C70492-9F22-481F-BA5E-71868DF0DF73}"/>
              </a:ext>
            </a:extLst>
          </p:cNvPr>
          <p:cNvSpPr txBox="1"/>
          <p:nvPr/>
        </p:nvSpPr>
        <p:spPr>
          <a:xfrm>
            <a:off x="1210957" y="4538443"/>
            <a:ext cx="18455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Supervised model</a:t>
            </a:r>
          </a:p>
        </p:txBody>
      </p:sp>
      <p:cxnSp>
        <p:nvCxnSpPr>
          <p:cNvPr id="27" name="Straight Arrow Connector 26">
            <a:extLst>
              <a:ext uri="{FF2B5EF4-FFF2-40B4-BE49-F238E27FC236}">
                <a16:creationId xmlns:a16="http://schemas.microsoft.com/office/drawing/2014/main" id="{C71F5F2E-4D36-47E5-921C-2CD706C9B0C4}"/>
              </a:ext>
            </a:extLst>
          </p:cNvPr>
          <p:cNvCxnSpPr>
            <a:cxnSpLocks/>
          </p:cNvCxnSpPr>
          <p:nvPr/>
        </p:nvCxnSpPr>
        <p:spPr>
          <a:xfrm flipH="1">
            <a:off x="2885813" y="4169111"/>
            <a:ext cx="453005" cy="369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EC4A32D-142F-4361-9B4D-8A5BE6411D75}"/>
              </a:ext>
            </a:extLst>
          </p:cNvPr>
          <p:cNvCxnSpPr/>
          <p:nvPr/>
        </p:nvCxnSpPr>
        <p:spPr>
          <a:xfrm flipV="1">
            <a:off x="2590946" y="4169111"/>
            <a:ext cx="5626794" cy="1266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D98D305-BCD6-4AB3-9F57-E153777F0AE3}"/>
              </a:ext>
            </a:extLst>
          </p:cNvPr>
          <p:cNvSpPr txBox="1"/>
          <p:nvPr/>
        </p:nvSpPr>
        <p:spPr>
          <a:xfrm rot="19252291">
            <a:off x="2594870" y="4035788"/>
            <a:ext cx="923330" cy="276999"/>
          </a:xfrm>
          <a:prstGeom prst="rect">
            <a:avLst/>
          </a:prstGeom>
          <a:noFill/>
        </p:spPr>
        <p:txBody>
          <a:bodyPr vert="horz" wrap="square" rtlCol="0">
            <a:spAutoFit/>
          </a:bodyPr>
          <a:lstStyle/>
          <a:p>
            <a:r>
              <a:rPr lang="en-US" sz="1200" dirty="0">
                <a:latin typeface="Times New Roman" panose="02020603050405020304" pitchFamily="18" charset="0"/>
                <a:cs typeface="Times New Roman" panose="02020603050405020304" pitchFamily="18" charset="0"/>
              </a:rPr>
              <a:t>Training</a:t>
            </a:r>
          </a:p>
        </p:txBody>
      </p:sp>
      <p:sp>
        <p:nvSpPr>
          <p:cNvPr id="30" name="TextBox 29">
            <a:extLst>
              <a:ext uri="{FF2B5EF4-FFF2-40B4-BE49-F238E27FC236}">
                <a16:creationId xmlns:a16="http://schemas.microsoft.com/office/drawing/2014/main" id="{70BA8611-6333-4E74-9D6D-473EA1DBE2AA}"/>
              </a:ext>
            </a:extLst>
          </p:cNvPr>
          <p:cNvSpPr txBox="1"/>
          <p:nvPr/>
        </p:nvSpPr>
        <p:spPr>
          <a:xfrm rot="16200000">
            <a:off x="5590559" y="2301914"/>
            <a:ext cx="1060371" cy="246221"/>
          </a:xfrm>
          <a:prstGeom prst="rect">
            <a:avLst/>
          </a:prstGeom>
          <a:noFill/>
        </p:spPr>
        <p:txBody>
          <a:bodyPr vert="horz" wrap="square" rtlCol="0">
            <a:spAutoFit/>
          </a:bodyPr>
          <a:lstStyle/>
          <a:p>
            <a:r>
              <a:rPr lang="en-US" sz="1000" dirty="0">
                <a:latin typeface="Times New Roman" panose="02020603050405020304" pitchFamily="18" charset="0"/>
                <a:cs typeface="Times New Roman" panose="02020603050405020304" pitchFamily="18" charset="0"/>
              </a:rPr>
              <a:t>Tune Model</a:t>
            </a:r>
          </a:p>
        </p:txBody>
      </p:sp>
      <p:pic>
        <p:nvPicPr>
          <p:cNvPr id="32" name="Graphic 31" descr="Question mark">
            <a:extLst>
              <a:ext uri="{FF2B5EF4-FFF2-40B4-BE49-F238E27FC236}">
                <a16:creationId xmlns:a16="http://schemas.microsoft.com/office/drawing/2014/main" id="{52995160-2701-4604-9DC6-C159A81420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21960" y="1259229"/>
            <a:ext cx="914400" cy="914400"/>
          </a:xfrm>
          <a:prstGeom prst="rect">
            <a:avLst/>
          </a:prstGeom>
        </p:spPr>
      </p:pic>
      <p:pic>
        <p:nvPicPr>
          <p:cNvPr id="33" name="Graphic 32" descr="Question mark">
            <a:extLst>
              <a:ext uri="{FF2B5EF4-FFF2-40B4-BE49-F238E27FC236}">
                <a16:creationId xmlns:a16="http://schemas.microsoft.com/office/drawing/2014/main" id="{205DB2EF-CFD0-4F5D-B98C-F2F4185431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3752" y="4874630"/>
            <a:ext cx="914400" cy="914400"/>
          </a:xfrm>
          <a:prstGeom prst="rect">
            <a:avLst/>
          </a:prstGeom>
        </p:spPr>
      </p:pic>
    </p:spTree>
    <p:extLst>
      <p:ext uri="{BB962C8B-B14F-4D97-AF65-F5344CB8AC3E}">
        <p14:creationId xmlns:p14="http://schemas.microsoft.com/office/powerpoint/2010/main" val="42105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5" grpId="0"/>
      <p:bldP spid="29" grpId="0"/>
      <p:bldP spid="30" grpId="0"/>
      <p:bldP spid="3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88A997D-A48D-42D8-9653-B864DF48394D}"/>
              </a:ext>
            </a:extLst>
          </p:cNvPr>
          <p:cNvGraphicFramePr>
            <a:graphicFrameLocks noGrp="1"/>
          </p:cNvGraphicFramePr>
          <p:nvPr>
            <p:extLst>
              <p:ext uri="{D42A27DB-BD31-4B8C-83A1-F6EECF244321}">
                <p14:modId xmlns:p14="http://schemas.microsoft.com/office/powerpoint/2010/main" val="465489978"/>
              </p:ext>
            </p:extLst>
          </p:nvPr>
        </p:nvGraphicFramePr>
        <p:xfrm>
          <a:off x="192423" y="3227051"/>
          <a:ext cx="3619500" cy="2284518"/>
        </p:xfrm>
        <a:graphic>
          <a:graphicData uri="http://schemas.openxmlformats.org/drawingml/2006/table">
            <a:tbl>
              <a:tblPr firstRow="1" bandRow="1">
                <a:tableStyleId>{5C22544A-7EE6-4342-B048-85BDC9FD1C3A}</a:tableStyleId>
              </a:tblPr>
              <a:tblGrid>
                <a:gridCol w="1384184">
                  <a:extLst>
                    <a:ext uri="{9D8B030D-6E8A-4147-A177-3AD203B41FA5}">
                      <a16:colId xmlns:a16="http://schemas.microsoft.com/office/drawing/2014/main" val="2225592605"/>
                    </a:ext>
                  </a:extLst>
                </a:gridCol>
                <a:gridCol w="1028816">
                  <a:extLst>
                    <a:ext uri="{9D8B030D-6E8A-4147-A177-3AD203B41FA5}">
                      <a16:colId xmlns:a16="http://schemas.microsoft.com/office/drawing/2014/main" val="2272629405"/>
                    </a:ext>
                  </a:extLst>
                </a:gridCol>
                <a:gridCol w="1206500">
                  <a:extLst>
                    <a:ext uri="{9D8B030D-6E8A-4147-A177-3AD203B41FA5}">
                      <a16:colId xmlns:a16="http://schemas.microsoft.com/office/drawing/2014/main" val="197504150"/>
                    </a:ext>
                  </a:extLst>
                </a:gridCol>
              </a:tblGrid>
              <a:tr h="380753">
                <a:tc gridSpan="3">
                  <a:txBody>
                    <a:bodyPr/>
                    <a:lstStyle/>
                    <a:p>
                      <a:pPr algn="ctr"/>
                      <a:r>
                        <a:rPr lang="en-US" dirty="0">
                          <a:latin typeface="Times New Roman" panose="02020603050405020304" pitchFamily="18" charset="0"/>
                          <a:cs typeface="Times New Roman" panose="02020603050405020304" pitchFamily="18" charset="0"/>
                        </a:rPr>
                        <a:t>Logistic Regression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5614889"/>
                  </a:ext>
                </a:extLst>
              </a:tr>
              <a:tr h="380753">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Train</a:t>
                      </a:r>
                    </a:p>
                  </a:txBody>
                  <a:tcPr/>
                </a:tc>
                <a:tc>
                  <a:txBody>
                    <a:bodyPr/>
                    <a:lstStyle/>
                    <a:p>
                      <a:pPr algn="l"/>
                      <a:r>
                        <a:rPr lang="en-US" dirty="0">
                          <a:latin typeface="Times New Roman" panose="02020603050405020304" pitchFamily="18" charset="0"/>
                          <a:cs typeface="Times New Roman" panose="02020603050405020304" pitchFamily="18" charset="0"/>
                        </a:rPr>
                        <a:t>Test</a:t>
                      </a:r>
                    </a:p>
                  </a:txBody>
                  <a:tcPr/>
                </a:tc>
                <a:extLst>
                  <a:ext uri="{0D108BD9-81ED-4DB2-BD59-A6C34878D82A}">
                    <a16:rowId xmlns:a16="http://schemas.microsoft.com/office/drawing/2014/main" val="1205080233"/>
                  </a:ext>
                </a:extLst>
              </a:tr>
              <a:tr h="380753">
                <a:tc>
                  <a:txBody>
                    <a:bodyPr/>
                    <a:lstStyle/>
                    <a:p>
                      <a:r>
                        <a:rPr lang="en-US" sz="1400" dirty="0">
                          <a:latin typeface="Times New Roman" panose="02020603050405020304" pitchFamily="18" charset="0"/>
                          <a:cs typeface="Times New Roman" panose="02020603050405020304" pitchFamily="18" charset="0"/>
                        </a:rPr>
                        <a:t>Recall Score</a:t>
                      </a:r>
                    </a:p>
                  </a:txBody>
                  <a:tcPr/>
                </a:tc>
                <a:tc>
                  <a:txBody>
                    <a:bodyPr/>
                    <a:lstStyle/>
                    <a:p>
                      <a:pPr algn="r"/>
                      <a:r>
                        <a:rPr lang="en-US" sz="1400" dirty="0">
                          <a:latin typeface="Times New Roman" panose="02020603050405020304" pitchFamily="18" charset="0"/>
                          <a:cs typeface="Times New Roman" panose="02020603050405020304" pitchFamily="18" charset="0"/>
                        </a:rPr>
                        <a:t>53.371%</a:t>
                      </a:r>
                    </a:p>
                  </a:txBody>
                  <a:tcPr/>
                </a:tc>
                <a:tc>
                  <a:txBody>
                    <a:bodyPr/>
                    <a:lstStyle/>
                    <a:p>
                      <a:pPr algn="r"/>
                      <a:r>
                        <a:rPr lang="en-US" sz="1400" dirty="0">
                          <a:latin typeface="Times New Roman" panose="02020603050405020304" pitchFamily="18" charset="0"/>
                          <a:cs typeface="Times New Roman" panose="02020603050405020304" pitchFamily="18" charset="0"/>
                        </a:rPr>
                        <a:t>52.9412%</a:t>
                      </a:r>
                    </a:p>
                  </a:txBody>
                  <a:tcPr/>
                </a:tc>
                <a:extLst>
                  <a:ext uri="{0D108BD9-81ED-4DB2-BD59-A6C34878D82A}">
                    <a16:rowId xmlns:a16="http://schemas.microsoft.com/office/drawing/2014/main" val="2404847906"/>
                  </a:ext>
                </a:extLst>
              </a:tr>
              <a:tr h="380753">
                <a:tc>
                  <a:txBody>
                    <a:bodyPr/>
                    <a:lstStyle/>
                    <a:p>
                      <a:r>
                        <a:rPr lang="en-US" sz="1400" dirty="0">
                          <a:latin typeface="Times New Roman" panose="02020603050405020304" pitchFamily="18" charset="0"/>
                          <a:cs typeface="Times New Roman" panose="02020603050405020304" pitchFamily="18" charset="0"/>
                        </a:rPr>
                        <a:t>Precision Score</a:t>
                      </a:r>
                    </a:p>
                  </a:txBody>
                  <a:tcPr/>
                </a:tc>
                <a:tc>
                  <a:txBody>
                    <a:bodyPr/>
                    <a:lstStyle/>
                    <a:p>
                      <a:pPr algn="r"/>
                      <a:r>
                        <a:rPr lang="en-US" sz="1400" dirty="0">
                          <a:latin typeface="Times New Roman" panose="02020603050405020304" pitchFamily="18" charset="0"/>
                          <a:cs typeface="Times New Roman" panose="02020603050405020304" pitchFamily="18" charset="0"/>
                        </a:rPr>
                        <a:t>87.558%</a:t>
                      </a:r>
                    </a:p>
                  </a:txBody>
                  <a:tcPr/>
                </a:tc>
                <a:tc>
                  <a:txBody>
                    <a:bodyPr/>
                    <a:lstStyle/>
                    <a:p>
                      <a:pPr algn="r"/>
                      <a:r>
                        <a:rPr lang="en-US" sz="1400" dirty="0">
                          <a:latin typeface="Times New Roman" panose="02020603050405020304" pitchFamily="18" charset="0"/>
                          <a:cs typeface="Times New Roman" panose="02020603050405020304" pitchFamily="18" charset="0"/>
                        </a:rPr>
                        <a:t>84.7059%</a:t>
                      </a:r>
                    </a:p>
                  </a:txBody>
                  <a:tcPr/>
                </a:tc>
                <a:extLst>
                  <a:ext uri="{0D108BD9-81ED-4DB2-BD59-A6C34878D82A}">
                    <a16:rowId xmlns:a16="http://schemas.microsoft.com/office/drawing/2014/main" val="1927295351"/>
                  </a:ext>
                </a:extLst>
              </a:tr>
              <a:tr h="380753">
                <a:tc>
                  <a:txBody>
                    <a:bodyPr/>
                    <a:lstStyle/>
                    <a:p>
                      <a:r>
                        <a:rPr lang="en-US" sz="1400" dirty="0">
                          <a:latin typeface="Times New Roman" panose="02020603050405020304" pitchFamily="18" charset="0"/>
                          <a:cs typeface="Times New Roman" panose="02020603050405020304" pitchFamily="18" charset="0"/>
                        </a:rPr>
                        <a:t>F1 Score</a:t>
                      </a:r>
                    </a:p>
                  </a:txBody>
                  <a:tcPr/>
                </a:tc>
                <a:tc>
                  <a:txBody>
                    <a:bodyPr/>
                    <a:lstStyle/>
                    <a:p>
                      <a:pPr algn="r"/>
                      <a:r>
                        <a:rPr lang="en-US" sz="1400" dirty="0">
                          <a:latin typeface="Times New Roman" panose="02020603050405020304" pitchFamily="18" charset="0"/>
                          <a:cs typeface="Times New Roman" panose="02020603050405020304" pitchFamily="18" charset="0"/>
                        </a:rPr>
                        <a:t>66.318%</a:t>
                      </a:r>
                    </a:p>
                  </a:txBody>
                  <a:tcPr/>
                </a:tc>
                <a:tc>
                  <a:txBody>
                    <a:bodyPr/>
                    <a:lstStyle/>
                    <a:p>
                      <a:pPr algn="r"/>
                      <a:r>
                        <a:rPr lang="en-US" sz="1400" dirty="0">
                          <a:latin typeface="Times New Roman" panose="02020603050405020304" pitchFamily="18" charset="0"/>
                          <a:cs typeface="Times New Roman" panose="02020603050405020304" pitchFamily="18" charset="0"/>
                        </a:rPr>
                        <a:t>65.1584%</a:t>
                      </a:r>
                    </a:p>
                  </a:txBody>
                  <a:tcPr/>
                </a:tc>
                <a:extLst>
                  <a:ext uri="{0D108BD9-81ED-4DB2-BD59-A6C34878D82A}">
                    <a16:rowId xmlns:a16="http://schemas.microsoft.com/office/drawing/2014/main" val="1542457719"/>
                  </a:ext>
                </a:extLst>
              </a:tr>
              <a:tr h="380753">
                <a:tc>
                  <a:txBody>
                    <a:bodyPr/>
                    <a:lstStyle/>
                    <a:p>
                      <a:r>
                        <a:rPr lang="en-US" sz="1400" dirty="0">
                          <a:latin typeface="Times New Roman" panose="02020603050405020304" pitchFamily="18" charset="0"/>
                          <a:cs typeface="Times New Roman" panose="02020603050405020304" pitchFamily="18" charset="0"/>
                        </a:rPr>
                        <a:t>Accuracy</a:t>
                      </a:r>
                    </a:p>
                  </a:txBody>
                  <a:tcPr/>
                </a:tc>
                <a:tc>
                  <a:txBody>
                    <a:bodyPr/>
                    <a:lstStyle/>
                    <a:p>
                      <a:pPr algn="r"/>
                      <a:r>
                        <a:rPr lang="en-US" sz="1400" dirty="0">
                          <a:latin typeface="Times New Roman" panose="02020603050405020304" pitchFamily="18" charset="0"/>
                          <a:cs typeface="Times New Roman" panose="02020603050405020304" pitchFamily="18" charset="0"/>
                        </a:rPr>
                        <a:t>99.903%</a:t>
                      </a:r>
                    </a:p>
                  </a:txBody>
                  <a:tcPr/>
                </a:tc>
                <a:tc>
                  <a:txBody>
                    <a:bodyPr/>
                    <a:lstStyle/>
                    <a:p>
                      <a:pPr algn="r"/>
                      <a:r>
                        <a:rPr lang="en-US" sz="1400" dirty="0">
                          <a:latin typeface="Times New Roman" panose="02020603050405020304" pitchFamily="18" charset="0"/>
                          <a:cs typeface="Times New Roman" panose="02020603050405020304" pitchFamily="18" charset="0"/>
                        </a:rPr>
                        <a:t>99.9099%</a:t>
                      </a:r>
                    </a:p>
                  </a:txBody>
                  <a:tcPr/>
                </a:tc>
                <a:extLst>
                  <a:ext uri="{0D108BD9-81ED-4DB2-BD59-A6C34878D82A}">
                    <a16:rowId xmlns:a16="http://schemas.microsoft.com/office/drawing/2014/main" val="340358858"/>
                  </a:ext>
                </a:extLst>
              </a:tr>
            </a:tbl>
          </a:graphicData>
        </a:graphic>
      </p:graphicFrame>
      <p:graphicFrame>
        <p:nvGraphicFramePr>
          <p:cNvPr id="16" name="Table 6">
            <a:extLst>
              <a:ext uri="{FF2B5EF4-FFF2-40B4-BE49-F238E27FC236}">
                <a16:creationId xmlns:a16="http://schemas.microsoft.com/office/drawing/2014/main" id="{EEF693E7-644D-4864-AC64-14B72660253D}"/>
              </a:ext>
            </a:extLst>
          </p:cNvPr>
          <p:cNvGraphicFramePr>
            <a:graphicFrameLocks noGrp="1"/>
          </p:cNvGraphicFramePr>
          <p:nvPr>
            <p:extLst>
              <p:ext uri="{D42A27DB-BD31-4B8C-83A1-F6EECF244321}">
                <p14:modId xmlns:p14="http://schemas.microsoft.com/office/powerpoint/2010/main" val="4055470447"/>
              </p:ext>
            </p:extLst>
          </p:nvPr>
        </p:nvGraphicFramePr>
        <p:xfrm>
          <a:off x="4286251" y="3227310"/>
          <a:ext cx="3619500" cy="2284518"/>
        </p:xfrm>
        <a:graphic>
          <a:graphicData uri="http://schemas.openxmlformats.org/drawingml/2006/table">
            <a:tbl>
              <a:tblPr firstRow="1" bandRow="1">
                <a:tableStyleId>{5C22544A-7EE6-4342-B048-85BDC9FD1C3A}</a:tableStyleId>
              </a:tblPr>
              <a:tblGrid>
                <a:gridCol w="1384184">
                  <a:extLst>
                    <a:ext uri="{9D8B030D-6E8A-4147-A177-3AD203B41FA5}">
                      <a16:colId xmlns:a16="http://schemas.microsoft.com/office/drawing/2014/main" val="2225592605"/>
                    </a:ext>
                  </a:extLst>
                </a:gridCol>
                <a:gridCol w="1028816">
                  <a:extLst>
                    <a:ext uri="{9D8B030D-6E8A-4147-A177-3AD203B41FA5}">
                      <a16:colId xmlns:a16="http://schemas.microsoft.com/office/drawing/2014/main" val="2272629405"/>
                    </a:ext>
                  </a:extLst>
                </a:gridCol>
                <a:gridCol w="1206500">
                  <a:extLst>
                    <a:ext uri="{9D8B030D-6E8A-4147-A177-3AD203B41FA5}">
                      <a16:colId xmlns:a16="http://schemas.microsoft.com/office/drawing/2014/main" val="197504150"/>
                    </a:ext>
                  </a:extLst>
                </a:gridCol>
              </a:tblGrid>
              <a:tr h="380753">
                <a:tc gridSpan="3">
                  <a:txBody>
                    <a:bodyPr/>
                    <a:lstStyle/>
                    <a:p>
                      <a:pPr algn="ctr"/>
                      <a:r>
                        <a:rPr lang="en-US" dirty="0">
                          <a:latin typeface="Times New Roman" panose="02020603050405020304" pitchFamily="18" charset="0"/>
                          <a:cs typeface="Times New Roman" panose="02020603050405020304" pitchFamily="18" charset="0"/>
                        </a:rPr>
                        <a:t>k-nearest neighbor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5614889"/>
                  </a:ext>
                </a:extLst>
              </a:tr>
              <a:tr h="380753">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Train</a:t>
                      </a:r>
                    </a:p>
                  </a:txBody>
                  <a:tcPr/>
                </a:tc>
                <a:tc>
                  <a:txBody>
                    <a:bodyPr/>
                    <a:lstStyle/>
                    <a:p>
                      <a:pPr algn="l"/>
                      <a:r>
                        <a:rPr lang="en-US" dirty="0">
                          <a:latin typeface="Times New Roman" panose="02020603050405020304" pitchFamily="18" charset="0"/>
                          <a:cs typeface="Times New Roman" panose="02020603050405020304" pitchFamily="18" charset="0"/>
                        </a:rPr>
                        <a:t>Test</a:t>
                      </a:r>
                    </a:p>
                  </a:txBody>
                  <a:tcPr/>
                </a:tc>
                <a:extLst>
                  <a:ext uri="{0D108BD9-81ED-4DB2-BD59-A6C34878D82A}">
                    <a16:rowId xmlns:a16="http://schemas.microsoft.com/office/drawing/2014/main" val="1205080233"/>
                  </a:ext>
                </a:extLst>
              </a:tr>
              <a:tr h="380753">
                <a:tc>
                  <a:txBody>
                    <a:bodyPr/>
                    <a:lstStyle/>
                    <a:p>
                      <a:r>
                        <a:rPr lang="en-US" sz="1400" dirty="0">
                          <a:latin typeface="Times New Roman" panose="02020603050405020304" pitchFamily="18" charset="0"/>
                          <a:cs typeface="Times New Roman" panose="02020603050405020304" pitchFamily="18" charset="0"/>
                        </a:rPr>
                        <a:t>Recall Score</a:t>
                      </a:r>
                    </a:p>
                  </a:txBody>
                  <a:tcPr/>
                </a:tc>
                <a:tc>
                  <a:txBody>
                    <a:bodyPr/>
                    <a:lstStyle/>
                    <a:p>
                      <a:pPr algn="r"/>
                      <a:r>
                        <a:rPr lang="en-US" sz="1400" dirty="0">
                          <a:latin typeface="Times New Roman" panose="02020603050405020304" pitchFamily="18" charset="0"/>
                          <a:cs typeface="Times New Roman" panose="02020603050405020304" pitchFamily="18" charset="0"/>
                        </a:rPr>
                        <a:t>78.933%</a:t>
                      </a:r>
                    </a:p>
                  </a:txBody>
                  <a:tcPr/>
                </a:tc>
                <a:tc>
                  <a:txBody>
                    <a:bodyPr/>
                    <a:lstStyle/>
                    <a:p>
                      <a:pPr algn="r"/>
                      <a:r>
                        <a:rPr lang="en-US" sz="1400" dirty="0">
                          <a:latin typeface="Times New Roman" panose="02020603050405020304" pitchFamily="18" charset="0"/>
                          <a:cs typeface="Times New Roman" panose="02020603050405020304" pitchFamily="18" charset="0"/>
                        </a:rPr>
                        <a:t>79.412%</a:t>
                      </a:r>
                    </a:p>
                  </a:txBody>
                  <a:tcPr/>
                </a:tc>
                <a:extLst>
                  <a:ext uri="{0D108BD9-81ED-4DB2-BD59-A6C34878D82A}">
                    <a16:rowId xmlns:a16="http://schemas.microsoft.com/office/drawing/2014/main" val="2404847906"/>
                  </a:ext>
                </a:extLst>
              </a:tr>
              <a:tr h="380753">
                <a:tc>
                  <a:txBody>
                    <a:bodyPr/>
                    <a:lstStyle/>
                    <a:p>
                      <a:r>
                        <a:rPr lang="en-US" sz="1400" dirty="0">
                          <a:latin typeface="Times New Roman" panose="02020603050405020304" pitchFamily="18" charset="0"/>
                          <a:cs typeface="Times New Roman" panose="02020603050405020304" pitchFamily="18" charset="0"/>
                        </a:rPr>
                        <a:t>Precision Score</a:t>
                      </a:r>
                    </a:p>
                  </a:txBody>
                  <a:tcPr/>
                </a:tc>
                <a:tc>
                  <a:txBody>
                    <a:bodyPr/>
                    <a:lstStyle/>
                    <a:p>
                      <a:pPr algn="r"/>
                      <a:r>
                        <a:rPr lang="en-US" sz="1400" dirty="0">
                          <a:latin typeface="Times New Roman" panose="02020603050405020304" pitchFamily="18" charset="0"/>
                          <a:cs typeface="Times New Roman" panose="02020603050405020304" pitchFamily="18" charset="0"/>
                        </a:rPr>
                        <a:t>94.932%</a:t>
                      </a:r>
                    </a:p>
                  </a:txBody>
                  <a:tcPr/>
                </a:tc>
                <a:tc>
                  <a:txBody>
                    <a:bodyPr/>
                    <a:lstStyle/>
                    <a:p>
                      <a:pPr algn="r"/>
                      <a:r>
                        <a:rPr lang="en-US" sz="1400" dirty="0">
                          <a:latin typeface="Times New Roman" panose="02020603050405020304" pitchFamily="18" charset="0"/>
                          <a:cs typeface="Times New Roman" panose="02020603050405020304" pitchFamily="18" charset="0"/>
                        </a:rPr>
                        <a:t>90%</a:t>
                      </a:r>
                    </a:p>
                  </a:txBody>
                  <a:tcPr/>
                </a:tc>
                <a:extLst>
                  <a:ext uri="{0D108BD9-81ED-4DB2-BD59-A6C34878D82A}">
                    <a16:rowId xmlns:a16="http://schemas.microsoft.com/office/drawing/2014/main" val="1927295351"/>
                  </a:ext>
                </a:extLst>
              </a:tr>
              <a:tr h="380753">
                <a:tc>
                  <a:txBody>
                    <a:bodyPr/>
                    <a:lstStyle/>
                    <a:p>
                      <a:r>
                        <a:rPr lang="en-US" sz="1400" dirty="0">
                          <a:latin typeface="Times New Roman" panose="02020603050405020304" pitchFamily="18" charset="0"/>
                          <a:cs typeface="Times New Roman" panose="02020603050405020304" pitchFamily="18" charset="0"/>
                        </a:rPr>
                        <a:t>F1 Score</a:t>
                      </a:r>
                    </a:p>
                  </a:txBody>
                  <a:tcPr/>
                </a:tc>
                <a:tc>
                  <a:txBody>
                    <a:bodyPr/>
                    <a:lstStyle/>
                    <a:p>
                      <a:pPr algn="r"/>
                      <a:r>
                        <a:rPr lang="en-US" sz="1400" dirty="0">
                          <a:latin typeface="Times New Roman" panose="02020603050405020304" pitchFamily="18" charset="0"/>
                          <a:cs typeface="Times New Roman" panose="02020603050405020304" pitchFamily="18" charset="0"/>
                        </a:rPr>
                        <a:t>86.196%</a:t>
                      </a:r>
                    </a:p>
                  </a:txBody>
                  <a:tcPr/>
                </a:tc>
                <a:tc>
                  <a:txBody>
                    <a:bodyPr/>
                    <a:lstStyle/>
                    <a:p>
                      <a:pPr algn="r"/>
                      <a:r>
                        <a:rPr lang="en-US" sz="1400" dirty="0">
                          <a:latin typeface="Times New Roman" panose="02020603050405020304" pitchFamily="18" charset="0"/>
                          <a:cs typeface="Times New Roman" panose="02020603050405020304" pitchFamily="18" charset="0"/>
                        </a:rPr>
                        <a:t>84.375%</a:t>
                      </a:r>
                    </a:p>
                  </a:txBody>
                  <a:tcPr/>
                </a:tc>
                <a:extLst>
                  <a:ext uri="{0D108BD9-81ED-4DB2-BD59-A6C34878D82A}">
                    <a16:rowId xmlns:a16="http://schemas.microsoft.com/office/drawing/2014/main" val="1542457719"/>
                  </a:ext>
                </a:extLst>
              </a:tr>
              <a:tr h="380753">
                <a:tc>
                  <a:txBody>
                    <a:bodyPr/>
                    <a:lstStyle/>
                    <a:p>
                      <a:r>
                        <a:rPr lang="en-US" sz="1400" dirty="0">
                          <a:latin typeface="Times New Roman" panose="02020603050405020304" pitchFamily="18" charset="0"/>
                          <a:cs typeface="Times New Roman" panose="02020603050405020304" pitchFamily="18" charset="0"/>
                        </a:rPr>
                        <a:t>Accuracy</a:t>
                      </a:r>
                    </a:p>
                  </a:txBody>
                  <a:tcPr/>
                </a:tc>
                <a:tc>
                  <a:txBody>
                    <a:bodyPr/>
                    <a:lstStyle/>
                    <a:p>
                      <a:pPr algn="r"/>
                      <a:r>
                        <a:rPr lang="en-US" sz="1400" dirty="0">
                          <a:latin typeface="Times New Roman" panose="02020603050405020304" pitchFamily="18" charset="0"/>
                          <a:cs typeface="Times New Roman" panose="02020603050405020304" pitchFamily="18" charset="0"/>
                        </a:rPr>
                        <a:t>99.955%</a:t>
                      </a:r>
                    </a:p>
                  </a:txBody>
                  <a:tcPr/>
                </a:tc>
                <a:tc>
                  <a:txBody>
                    <a:bodyPr/>
                    <a:lstStyle/>
                    <a:p>
                      <a:pPr algn="r"/>
                      <a:r>
                        <a:rPr lang="en-US" sz="1400" dirty="0">
                          <a:latin typeface="Times New Roman" panose="02020603050405020304" pitchFamily="18" charset="0"/>
                          <a:cs typeface="Times New Roman" panose="02020603050405020304" pitchFamily="18" charset="0"/>
                        </a:rPr>
                        <a:t>99.953%</a:t>
                      </a:r>
                    </a:p>
                  </a:txBody>
                  <a:tcPr/>
                </a:tc>
                <a:extLst>
                  <a:ext uri="{0D108BD9-81ED-4DB2-BD59-A6C34878D82A}">
                    <a16:rowId xmlns:a16="http://schemas.microsoft.com/office/drawing/2014/main" val="340358858"/>
                  </a:ext>
                </a:extLst>
              </a:tr>
            </a:tbl>
          </a:graphicData>
        </a:graphic>
      </p:graphicFrame>
      <p:graphicFrame>
        <p:nvGraphicFramePr>
          <p:cNvPr id="17" name="Table 6">
            <a:extLst>
              <a:ext uri="{FF2B5EF4-FFF2-40B4-BE49-F238E27FC236}">
                <a16:creationId xmlns:a16="http://schemas.microsoft.com/office/drawing/2014/main" id="{766A6AD5-1916-4A56-AA4B-C8CE97B70256}"/>
              </a:ext>
            </a:extLst>
          </p:cNvPr>
          <p:cNvGraphicFramePr>
            <a:graphicFrameLocks noGrp="1"/>
          </p:cNvGraphicFramePr>
          <p:nvPr>
            <p:extLst>
              <p:ext uri="{D42A27DB-BD31-4B8C-83A1-F6EECF244321}">
                <p14:modId xmlns:p14="http://schemas.microsoft.com/office/powerpoint/2010/main" val="2386953789"/>
              </p:ext>
            </p:extLst>
          </p:nvPr>
        </p:nvGraphicFramePr>
        <p:xfrm>
          <a:off x="8380077" y="3224341"/>
          <a:ext cx="3619500" cy="2284518"/>
        </p:xfrm>
        <a:graphic>
          <a:graphicData uri="http://schemas.openxmlformats.org/drawingml/2006/table">
            <a:tbl>
              <a:tblPr firstRow="1" bandRow="1">
                <a:tableStyleId>{5C22544A-7EE6-4342-B048-85BDC9FD1C3A}</a:tableStyleId>
              </a:tblPr>
              <a:tblGrid>
                <a:gridCol w="1384184">
                  <a:extLst>
                    <a:ext uri="{9D8B030D-6E8A-4147-A177-3AD203B41FA5}">
                      <a16:colId xmlns:a16="http://schemas.microsoft.com/office/drawing/2014/main" val="2225592605"/>
                    </a:ext>
                  </a:extLst>
                </a:gridCol>
                <a:gridCol w="1028816">
                  <a:extLst>
                    <a:ext uri="{9D8B030D-6E8A-4147-A177-3AD203B41FA5}">
                      <a16:colId xmlns:a16="http://schemas.microsoft.com/office/drawing/2014/main" val="2272629405"/>
                    </a:ext>
                  </a:extLst>
                </a:gridCol>
                <a:gridCol w="1206500">
                  <a:extLst>
                    <a:ext uri="{9D8B030D-6E8A-4147-A177-3AD203B41FA5}">
                      <a16:colId xmlns:a16="http://schemas.microsoft.com/office/drawing/2014/main" val="197504150"/>
                    </a:ext>
                  </a:extLst>
                </a:gridCol>
              </a:tblGrid>
              <a:tr h="380753">
                <a:tc gridSpan="3">
                  <a:txBody>
                    <a:bodyPr/>
                    <a:lstStyle/>
                    <a:p>
                      <a:pPr algn="ctr"/>
                      <a:r>
                        <a:rPr lang="en-US" dirty="0">
                          <a:latin typeface="Times New Roman" panose="02020603050405020304" pitchFamily="18" charset="0"/>
                          <a:cs typeface="Times New Roman" panose="02020603050405020304" pitchFamily="18" charset="0"/>
                        </a:rPr>
                        <a:t>Support Vector Classifier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5614889"/>
                  </a:ext>
                </a:extLst>
              </a:tr>
              <a:tr h="380753">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Train</a:t>
                      </a:r>
                    </a:p>
                  </a:txBody>
                  <a:tcPr/>
                </a:tc>
                <a:tc>
                  <a:txBody>
                    <a:bodyPr/>
                    <a:lstStyle/>
                    <a:p>
                      <a:pPr algn="l"/>
                      <a:r>
                        <a:rPr lang="en-US" dirty="0">
                          <a:latin typeface="Times New Roman" panose="02020603050405020304" pitchFamily="18" charset="0"/>
                          <a:cs typeface="Times New Roman" panose="02020603050405020304" pitchFamily="18" charset="0"/>
                        </a:rPr>
                        <a:t>Test</a:t>
                      </a:r>
                    </a:p>
                  </a:txBody>
                  <a:tcPr/>
                </a:tc>
                <a:extLst>
                  <a:ext uri="{0D108BD9-81ED-4DB2-BD59-A6C34878D82A}">
                    <a16:rowId xmlns:a16="http://schemas.microsoft.com/office/drawing/2014/main" val="1205080233"/>
                  </a:ext>
                </a:extLst>
              </a:tr>
              <a:tr h="380753">
                <a:tc>
                  <a:txBody>
                    <a:bodyPr/>
                    <a:lstStyle/>
                    <a:p>
                      <a:r>
                        <a:rPr lang="en-US" sz="1400" dirty="0">
                          <a:latin typeface="Times New Roman" panose="02020603050405020304" pitchFamily="18" charset="0"/>
                          <a:cs typeface="Times New Roman" panose="02020603050405020304" pitchFamily="18" charset="0"/>
                        </a:rPr>
                        <a:t>Recall Score</a:t>
                      </a:r>
                    </a:p>
                  </a:txBody>
                  <a:tcPr/>
                </a:tc>
                <a:tc>
                  <a:txBody>
                    <a:bodyPr/>
                    <a:lstStyle/>
                    <a:p>
                      <a:pPr algn="r"/>
                      <a:r>
                        <a:rPr lang="en-US" sz="1400" dirty="0">
                          <a:latin typeface="Times New Roman" panose="02020603050405020304" pitchFamily="18" charset="0"/>
                          <a:cs typeface="Times New Roman" panose="02020603050405020304" pitchFamily="18" charset="0"/>
                        </a:rPr>
                        <a:t>78.933%</a:t>
                      </a:r>
                    </a:p>
                  </a:txBody>
                  <a:tcPr/>
                </a:tc>
                <a:tc>
                  <a:txBody>
                    <a:bodyPr/>
                    <a:lstStyle/>
                    <a:p>
                      <a:pPr algn="r"/>
                      <a:r>
                        <a:rPr lang="en-US" sz="1400" dirty="0">
                          <a:latin typeface="Times New Roman" panose="02020603050405020304" pitchFamily="18" charset="0"/>
                          <a:cs typeface="Times New Roman" panose="02020603050405020304" pitchFamily="18" charset="0"/>
                        </a:rPr>
                        <a:t>83.088%</a:t>
                      </a:r>
                    </a:p>
                  </a:txBody>
                  <a:tcPr/>
                </a:tc>
                <a:extLst>
                  <a:ext uri="{0D108BD9-81ED-4DB2-BD59-A6C34878D82A}">
                    <a16:rowId xmlns:a16="http://schemas.microsoft.com/office/drawing/2014/main" val="2404847906"/>
                  </a:ext>
                </a:extLst>
              </a:tr>
              <a:tr h="380753">
                <a:tc>
                  <a:txBody>
                    <a:bodyPr/>
                    <a:lstStyle/>
                    <a:p>
                      <a:r>
                        <a:rPr lang="en-US" sz="1400" dirty="0">
                          <a:latin typeface="Times New Roman" panose="02020603050405020304" pitchFamily="18" charset="0"/>
                          <a:cs typeface="Times New Roman" panose="02020603050405020304" pitchFamily="18" charset="0"/>
                        </a:rPr>
                        <a:t>Precision Score</a:t>
                      </a:r>
                    </a:p>
                  </a:txBody>
                  <a:tcPr/>
                </a:tc>
                <a:tc>
                  <a:txBody>
                    <a:bodyPr/>
                    <a:lstStyle/>
                    <a:p>
                      <a:pPr algn="r"/>
                      <a:r>
                        <a:rPr lang="en-US" sz="1400" dirty="0">
                          <a:latin typeface="Times New Roman" panose="02020603050405020304" pitchFamily="18" charset="0"/>
                          <a:cs typeface="Times New Roman" panose="02020603050405020304" pitchFamily="18" charset="0"/>
                        </a:rPr>
                        <a:t>85.152%</a:t>
                      </a:r>
                    </a:p>
                  </a:txBody>
                  <a:tcPr/>
                </a:tc>
                <a:tc>
                  <a:txBody>
                    <a:bodyPr/>
                    <a:lstStyle/>
                    <a:p>
                      <a:pPr algn="r"/>
                      <a:r>
                        <a:rPr lang="en-US" sz="1400" dirty="0">
                          <a:latin typeface="Times New Roman" panose="02020603050405020304" pitchFamily="18" charset="0"/>
                          <a:cs typeface="Times New Roman" panose="02020603050405020304" pitchFamily="18" charset="0"/>
                        </a:rPr>
                        <a:t>77.931%</a:t>
                      </a:r>
                    </a:p>
                  </a:txBody>
                  <a:tcPr/>
                </a:tc>
                <a:extLst>
                  <a:ext uri="{0D108BD9-81ED-4DB2-BD59-A6C34878D82A}">
                    <a16:rowId xmlns:a16="http://schemas.microsoft.com/office/drawing/2014/main" val="1927295351"/>
                  </a:ext>
                </a:extLst>
              </a:tr>
              <a:tr h="380753">
                <a:tc>
                  <a:txBody>
                    <a:bodyPr/>
                    <a:lstStyle/>
                    <a:p>
                      <a:r>
                        <a:rPr lang="en-US" sz="1400" dirty="0">
                          <a:latin typeface="Times New Roman" panose="02020603050405020304" pitchFamily="18" charset="0"/>
                          <a:cs typeface="Times New Roman" panose="02020603050405020304" pitchFamily="18" charset="0"/>
                        </a:rPr>
                        <a:t>F1 Score</a:t>
                      </a:r>
                    </a:p>
                  </a:txBody>
                  <a:tcPr/>
                </a:tc>
                <a:tc>
                  <a:txBody>
                    <a:bodyPr/>
                    <a:lstStyle/>
                    <a:p>
                      <a:pPr algn="r"/>
                      <a:r>
                        <a:rPr lang="en-US" sz="1400" dirty="0">
                          <a:latin typeface="Times New Roman" panose="02020603050405020304" pitchFamily="18" charset="0"/>
                          <a:cs typeface="Times New Roman" panose="02020603050405020304" pitchFamily="18" charset="0"/>
                        </a:rPr>
                        <a:t>81.924%</a:t>
                      </a:r>
                    </a:p>
                  </a:txBody>
                  <a:tcPr/>
                </a:tc>
                <a:tc>
                  <a:txBody>
                    <a:bodyPr/>
                    <a:lstStyle/>
                    <a:p>
                      <a:pPr algn="r"/>
                      <a:r>
                        <a:rPr lang="en-US" sz="1400" dirty="0">
                          <a:latin typeface="Times New Roman" panose="02020603050405020304" pitchFamily="18" charset="0"/>
                          <a:cs typeface="Times New Roman" panose="02020603050405020304" pitchFamily="18" charset="0"/>
                        </a:rPr>
                        <a:t>80.427%</a:t>
                      </a:r>
                    </a:p>
                  </a:txBody>
                  <a:tcPr/>
                </a:tc>
                <a:extLst>
                  <a:ext uri="{0D108BD9-81ED-4DB2-BD59-A6C34878D82A}">
                    <a16:rowId xmlns:a16="http://schemas.microsoft.com/office/drawing/2014/main" val="1542457719"/>
                  </a:ext>
                </a:extLst>
              </a:tr>
              <a:tr h="380753">
                <a:tc>
                  <a:txBody>
                    <a:bodyPr/>
                    <a:lstStyle/>
                    <a:p>
                      <a:r>
                        <a:rPr lang="en-US" sz="1400" dirty="0">
                          <a:latin typeface="Times New Roman" panose="02020603050405020304" pitchFamily="18" charset="0"/>
                          <a:cs typeface="Times New Roman" panose="02020603050405020304" pitchFamily="18" charset="0"/>
                        </a:rPr>
                        <a:t>Accuracy</a:t>
                      </a:r>
                    </a:p>
                  </a:txBody>
                  <a:tcPr/>
                </a:tc>
                <a:tc>
                  <a:txBody>
                    <a:bodyPr/>
                    <a:lstStyle/>
                    <a:p>
                      <a:pPr algn="r"/>
                      <a:r>
                        <a:rPr lang="en-US" sz="1400" dirty="0">
                          <a:latin typeface="Times New Roman" panose="02020603050405020304" pitchFamily="18" charset="0"/>
                          <a:cs typeface="Times New Roman" panose="02020603050405020304" pitchFamily="18" charset="0"/>
                        </a:rPr>
                        <a:t>99.938%</a:t>
                      </a:r>
                    </a:p>
                  </a:txBody>
                  <a:tcPr/>
                </a:tc>
                <a:tc>
                  <a:txBody>
                    <a:bodyPr/>
                    <a:lstStyle/>
                    <a:p>
                      <a:pPr algn="r"/>
                      <a:r>
                        <a:rPr lang="en-US" sz="1400" dirty="0">
                          <a:latin typeface="Times New Roman" panose="02020603050405020304" pitchFamily="18" charset="0"/>
                          <a:cs typeface="Times New Roman" panose="02020603050405020304" pitchFamily="18" charset="0"/>
                        </a:rPr>
                        <a:t>99.936%</a:t>
                      </a:r>
                    </a:p>
                  </a:txBody>
                  <a:tcPr/>
                </a:tc>
                <a:extLst>
                  <a:ext uri="{0D108BD9-81ED-4DB2-BD59-A6C34878D82A}">
                    <a16:rowId xmlns:a16="http://schemas.microsoft.com/office/drawing/2014/main" val="340358858"/>
                  </a:ext>
                </a:extLst>
              </a:tr>
            </a:tbl>
          </a:graphicData>
        </a:graphic>
      </p:graphicFrame>
      <p:pic>
        <p:nvPicPr>
          <p:cNvPr id="5122" name="Picture 2">
            <a:extLst>
              <a:ext uri="{FF2B5EF4-FFF2-40B4-BE49-F238E27FC236}">
                <a16:creationId xmlns:a16="http://schemas.microsoft.com/office/drawing/2014/main" id="{30F727B1-722D-436E-B046-25BC2F191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23" y="92278"/>
            <a:ext cx="3619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140B20C-7682-4FE6-8494-6B03B2FFA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618" y="92277"/>
            <a:ext cx="3619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0A32507-3611-4C94-8BC9-579E5093BB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0077" y="92277"/>
            <a:ext cx="3619500" cy="2790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8B3D63B-EF9A-4185-B5FC-AF74AED6C468}"/>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20</a:t>
            </a:fld>
            <a:endParaRPr lang="en-US" sz="2800" b="1"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F550301F-B78E-418F-954A-B1B63B97B656}"/>
              </a:ext>
            </a:extLst>
          </p:cNvPr>
          <p:cNvSpPr/>
          <p:nvPr/>
        </p:nvSpPr>
        <p:spPr>
          <a:xfrm>
            <a:off x="2701255" y="763398"/>
            <a:ext cx="536895" cy="1451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63C625-521C-45D8-BB65-49528CF7CDA9}"/>
              </a:ext>
            </a:extLst>
          </p:cNvPr>
          <p:cNvSpPr/>
          <p:nvPr/>
        </p:nvSpPr>
        <p:spPr>
          <a:xfrm>
            <a:off x="109057" y="4337108"/>
            <a:ext cx="3770501" cy="4530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92C738-5958-4360-8F71-95EE6D6B8832}"/>
              </a:ext>
            </a:extLst>
          </p:cNvPr>
          <p:cNvSpPr/>
          <p:nvPr/>
        </p:nvSpPr>
        <p:spPr>
          <a:xfrm>
            <a:off x="5134062" y="1778466"/>
            <a:ext cx="2175547" cy="43622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EB1804D-DFC4-42F0-B9E6-FCA7545FCFF5}"/>
              </a:ext>
            </a:extLst>
          </p:cNvPr>
          <p:cNvSpPr/>
          <p:nvPr/>
        </p:nvSpPr>
        <p:spPr>
          <a:xfrm>
            <a:off x="4157617" y="3913594"/>
            <a:ext cx="3770501" cy="45300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37D8D62-DF15-4CC0-AA7A-102B473064F3}"/>
              </a:ext>
            </a:extLst>
          </p:cNvPr>
          <p:cNvSpPr/>
          <p:nvPr/>
        </p:nvSpPr>
        <p:spPr>
          <a:xfrm>
            <a:off x="9194335" y="1778465"/>
            <a:ext cx="2441196" cy="461395"/>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F3A9AF4-F6E7-4A22-9C14-61B834AA04C1}"/>
              </a:ext>
            </a:extLst>
          </p:cNvPr>
          <p:cNvSpPr/>
          <p:nvPr/>
        </p:nvSpPr>
        <p:spPr>
          <a:xfrm>
            <a:off x="8229076" y="4668603"/>
            <a:ext cx="3770501" cy="453006"/>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58831488-44D2-4107-B27A-5066F9012D55}"/>
              </a:ext>
            </a:extLst>
          </p:cNvPr>
          <p:cNvSpPr/>
          <p:nvPr/>
        </p:nvSpPr>
        <p:spPr>
          <a:xfrm>
            <a:off x="10813410" y="529379"/>
            <a:ext cx="620786" cy="1863754"/>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4FE9E2C-8288-4727-927B-7FEB46CDCA11}"/>
              </a:ext>
            </a:extLst>
          </p:cNvPr>
          <p:cNvSpPr txBox="1"/>
          <p:nvPr/>
        </p:nvSpPr>
        <p:spPr>
          <a:xfrm>
            <a:off x="4913878" y="6334780"/>
            <a:ext cx="2364244"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00779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6">
            <a:extLst>
              <a:ext uri="{FF2B5EF4-FFF2-40B4-BE49-F238E27FC236}">
                <a16:creationId xmlns:a16="http://schemas.microsoft.com/office/drawing/2014/main" id="{989E27B1-B864-439A-AD46-D47CBA6AA806}"/>
              </a:ext>
            </a:extLst>
          </p:cNvPr>
          <p:cNvGraphicFramePr>
            <a:graphicFrameLocks noGrp="1"/>
          </p:cNvGraphicFramePr>
          <p:nvPr>
            <p:extLst>
              <p:ext uri="{D42A27DB-BD31-4B8C-83A1-F6EECF244321}">
                <p14:modId xmlns:p14="http://schemas.microsoft.com/office/powerpoint/2010/main" val="2023896347"/>
              </p:ext>
            </p:extLst>
          </p:nvPr>
        </p:nvGraphicFramePr>
        <p:xfrm>
          <a:off x="225979" y="3174619"/>
          <a:ext cx="3619500" cy="2284518"/>
        </p:xfrm>
        <a:graphic>
          <a:graphicData uri="http://schemas.openxmlformats.org/drawingml/2006/table">
            <a:tbl>
              <a:tblPr firstRow="1" bandRow="1">
                <a:tableStyleId>{5C22544A-7EE6-4342-B048-85BDC9FD1C3A}</a:tableStyleId>
              </a:tblPr>
              <a:tblGrid>
                <a:gridCol w="1384184">
                  <a:extLst>
                    <a:ext uri="{9D8B030D-6E8A-4147-A177-3AD203B41FA5}">
                      <a16:colId xmlns:a16="http://schemas.microsoft.com/office/drawing/2014/main" val="2225592605"/>
                    </a:ext>
                  </a:extLst>
                </a:gridCol>
                <a:gridCol w="1028816">
                  <a:extLst>
                    <a:ext uri="{9D8B030D-6E8A-4147-A177-3AD203B41FA5}">
                      <a16:colId xmlns:a16="http://schemas.microsoft.com/office/drawing/2014/main" val="2272629405"/>
                    </a:ext>
                  </a:extLst>
                </a:gridCol>
                <a:gridCol w="1206500">
                  <a:extLst>
                    <a:ext uri="{9D8B030D-6E8A-4147-A177-3AD203B41FA5}">
                      <a16:colId xmlns:a16="http://schemas.microsoft.com/office/drawing/2014/main" val="197504150"/>
                    </a:ext>
                  </a:extLst>
                </a:gridCol>
              </a:tblGrid>
              <a:tr h="380753">
                <a:tc gridSpan="3">
                  <a:txBody>
                    <a:bodyPr/>
                    <a:lstStyle/>
                    <a:p>
                      <a:pPr algn="ctr"/>
                      <a:r>
                        <a:rPr lang="en-US" dirty="0">
                          <a:latin typeface="Times New Roman" panose="02020603050405020304" pitchFamily="18" charset="0"/>
                          <a:cs typeface="Times New Roman" panose="02020603050405020304" pitchFamily="18" charset="0"/>
                        </a:rPr>
                        <a:t>Decision Tree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5614889"/>
                  </a:ext>
                </a:extLst>
              </a:tr>
              <a:tr h="380753">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Train</a:t>
                      </a:r>
                    </a:p>
                  </a:txBody>
                  <a:tcPr/>
                </a:tc>
                <a:tc>
                  <a:txBody>
                    <a:bodyPr/>
                    <a:lstStyle/>
                    <a:p>
                      <a:pPr algn="l"/>
                      <a:r>
                        <a:rPr lang="en-US" dirty="0">
                          <a:latin typeface="Times New Roman" panose="02020603050405020304" pitchFamily="18" charset="0"/>
                          <a:cs typeface="Times New Roman" panose="02020603050405020304" pitchFamily="18" charset="0"/>
                        </a:rPr>
                        <a:t>Test</a:t>
                      </a:r>
                    </a:p>
                  </a:txBody>
                  <a:tcPr/>
                </a:tc>
                <a:extLst>
                  <a:ext uri="{0D108BD9-81ED-4DB2-BD59-A6C34878D82A}">
                    <a16:rowId xmlns:a16="http://schemas.microsoft.com/office/drawing/2014/main" val="1205080233"/>
                  </a:ext>
                </a:extLst>
              </a:tr>
              <a:tr h="380753">
                <a:tc>
                  <a:txBody>
                    <a:bodyPr/>
                    <a:lstStyle/>
                    <a:p>
                      <a:r>
                        <a:rPr lang="en-US" sz="1400" dirty="0">
                          <a:latin typeface="Times New Roman" panose="02020603050405020304" pitchFamily="18" charset="0"/>
                          <a:cs typeface="Times New Roman" panose="02020603050405020304" pitchFamily="18" charset="0"/>
                        </a:rPr>
                        <a:t>Recall Score</a:t>
                      </a:r>
                    </a:p>
                  </a:txBody>
                  <a:tcPr/>
                </a:tc>
                <a:tc>
                  <a:txBody>
                    <a:bodyPr/>
                    <a:lstStyle/>
                    <a:p>
                      <a:pPr algn="r"/>
                      <a:r>
                        <a:rPr lang="en-US" sz="1400" dirty="0">
                          <a:latin typeface="Times New Roman" panose="02020603050405020304" pitchFamily="18" charset="0"/>
                          <a:cs typeface="Times New Roman" panose="02020603050405020304" pitchFamily="18" charset="0"/>
                        </a:rPr>
                        <a:t>100%</a:t>
                      </a:r>
                    </a:p>
                  </a:txBody>
                  <a:tcPr/>
                </a:tc>
                <a:tc>
                  <a:txBody>
                    <a:bodyPr/>
                    <a:lstStyle/>
                    <a:p>
                      <a:pPr algn="r"/>
                      <a:r>
                        <a:rPr lang="en-US" sz="1400" dirty="0">
                          <a:latin typeface="Times New Roman" panose="02020603050405020304" pitchFamily="18" charset="0"/>
                          <a:cs typeface="Times New Roman" panose="02020603050405020304" pitchFamily="18" charset="0"/>
                        </a:rPr>
                        <a:t>77.206%</a:t>
                      </a:r>
                    </a:p>
                  </a:txBody>
                  <a:tcPr/>
                </a:tc>
                <a:extLst>
                  <a:ext uri="{0D108BD9-81ED-4DB2-BD59-A6C34878D82A}">
                    <a16:rowId xmlns:a16="http://schemas.microsoft.com/office/drawing/2014/main" val="2404847906"/>
                  </a:ext>
                </a:extLst>
              </a:tr>
              <a:tr h="380753">
                <a:tc>
                  <a:txBody>
                    <a:bodyPr/>
                    <a:lstStyle/>
                    <a:p>
                      <a:r>
                        <a:rPr lang="en-US" sz="1400" dirty="0">
                          <a:latin typeface="Times New Roman" panose="02020603050405020304" pitchFamily="18" charset="0"/>
                          <a:cs typeface="Times New Roman" panose="02020603050405020304" pitchFamily="18" charset="0"/>
                        </a:rPr>
                        <a:t>Precision Score</a:t>
                      </a:r>
                    </a:p>
                  </a:txBody>
                  <a:tcPr/>
                </a:tc>
                <a:tc>
                  <a:txBody>
                    <a:bodyPr/>
                    <a:lstStyle/>
                    <a:p>
                      <a:pPr algn="r"/>
                      <a:r>
                        <a:rPr lang="en-US" sz="1400" dirty="0">
                          <a:latin typeface="Times New Roman" panose="02020603050405020304" pitchFamily="18" charset="0"/>
                          <a:cs typeface="Times New Roman" panose="02020603050405020304" pitchFamily="18" charset="0"/>
                        </a:rPr>
                        <a:t>100%</a:t>
                      </a:r>
                    </a:p>
                  </a:txBody>
                  <a:tcPr/>
                </a:tc>
                <a:tc>
                  <a:txBody>
                    <a:bodyPr/>
                    <a:lstStyle/>
                    <a:p>
                      <a:pPr algn="r"/>
                      <a:r>
                        <a:rPr lang="en-US" sz="1400" dirty="0">
                          <a:latin typeface="Times New Roman" panose="02020603050405020304" pitchFamily="18" charset="0"/>
                          <a:cs typeface="Times New Roman" panose="02020603050405020304" pitchFamily="18" charset="0"/>
                        </a:rPr>
                        <a:t>75%</a:t>
                      </a:r>
                    </a:p>
                  </a:txBody>
                  <a:tcPr/>
                </a:tc>
                <a:extLst>
                  <a:ext uri="{0D108BD9-81ED-4DB2-BD59-A6C34878D82A}">
                    <a16:rowId xmlns:a16="http://schemas.microsoft.com/office/drawing/2014/main" val="1927295351"/>
                  </a:ext>
                </a:extLst>
              </a:tr>
              <a:tr h="380753">
                <a:tc>
                  <a:txBody>
                    <a:bodyPr/>
                    <a:lstStyle/>
                    <a:p>
                      <a:r>
                        <a:rPr lang="en-US" sz="1400" dirty="0">
                          <a:latin typeface="Times New Roman" panose="02020603050405020304" pitchFamily="18" charset="0"/>
                          <a:cs typeface="Times New Roman" panose="02020603050405020304" pitchFamily="18" charset="0"/>
                        </a:rPr>
                        <a:t>F1 Score</a:t>
                      </a:r>
                    </a:p>
                  </a:txBody>
                  <a:tcPr/>
                </a:tc>
                <a:tc>
                  <a:txBody>
                    <a:bodyPr/>
                    <a:lstStyle/>
                    <a:p>
                      <a:pPr algn="r"/>
                      <a:r>
                        <a:rPr lang="en-US" sz="1400" dirty="0">
                          <a:latin typeface="Times New Roman" panose="02020603050405020304" pitchFamily="18" charset="0"/>
                          <a:cs typeface="Times New Roman" panose="02020603050405020304" pitchFamily="18" charset="0"/>
                        </a:rPr>
                        <a:t>100%</a:t>
                      </a:r>
                    </a:p>
                  </a:txBody>
                  <a:tcPr/>
                </a:tc>
                <a:tc>
                  <a:txBody>
                    <a:bodyPr/>
                    <a:lstStyle/>
                    <a:p>
                      <a:pPr algn="r"/>
                      <a:r>
                        <a:rPr lang="en-US" sz="1400" dirty="0">
                          <a:latin typeface="Times New Roman" panose="02020603050405020304" pitchFamily="18" charset="0"/>
                          <a:cs typeface="Times New Roman" panose="02020603050405020304" pitchFamily="18" charset="0"/>
                        </a:rPr>
                        <a:t>76.087%</a:t>
                      </a:r>
                    </a:p>
                  </a:txBody>
                  <a:tcPr/>
                </a:tc>
                <a:extLst>
                  <a:ext uri="{0D108BD9-81ED-4DB2-BD59-A6C34878D82A}">
                    <a16:rowId xmlns:a16="http://schemas.microsoft.com/office/drawing/2014/main" val="1542457719"/>
                  </a:ext>
                </a:extLst>
              </a:tr>
              <a:tr h="380753">
                <a:tc>
                  <a:txBody>
                    <a:bodyPr/>
                    <a:lstStyle/>
                    <a:p>
                      <a:r>
                        <a:rPr lang="en-US" sz="1400" dirty="0">
                          <a:latin typeface="Times New Roman" panose="02020603050405020304" pitchFamily="18" charset="0"/>
                          <a:cs typeface="Times New Roman" panose="02020603050405020304" pitchFamily="18" charset="0"/>
                        </a:rPr>
                        <a:t>Accuracy</a:t>
                      </a:r>
                    </a:p>
                  </a:txBody>
                  <a:tcPr/>
                </a:tc>
                <a:tc>
                  <a:txBody>
                    <a:bodyPr/>
                    <a:lstStyle/>
                    <a:p>
                      <a:pPr algn="r"/>
                      <a:r>
                        <a:rPr lang="en-US" sz="1400" dirty="0">
                          <a:latin typeface="Times New Roman" panose="02020603050405020304" pitchFamily="18" charset="0"/>
                          <a:cs typeface="Times New Roman" panose="02020603050405020304" pitchFamily="18" charset="0"/>
                        </a:rPr>
                        <a:t>100%</a:t>
                      </a:r>
                    </a:p>
                  </a:txBody>
                  <a:tcPr/>
                </a:tc>
                <a:tc>
                  <a:txBody>
                    <a:bodyPr/>
                    <a:lstStyle/>
                    <a:p>
                      <a:pPr algn="r"/>
                      <a:r>
                        <a:rPr lang="en-US" sz="1400" dirty="0">
                          <a:latin typeface="Times New Roman" panose="02020603050405020304" pitchFamily="18" charset="0"/>
                          <a:cs typeface="Times New Roman" panose="02020603050405020304" pitchFamily="18" charset="0"/>
                        </a:rPr>
                        <a:t>99.923%</a:t>
                      </a:r>
                    </a:p>
                  </a:txBody>
                  <a:tcPr/>
                </a:tc>
                <a:extLst>
                  <a:ext uri="{0D108BD9-81ED-4DB2-BD59-A6C34878D82A}">
                    <a16:rowId xmlns:a16="http://schemas.microsoft.com/office/drawing/2014/main" val="340358858"/>
                  </a:ext>
                </a:extLst>
              </a:tr>
            </a:tbl>
          </a:graphicData>
        </a:graphic>
      </p:graphicFrame>
      <p:graphicFrame>
        <p:nvGraphicFramePr>
          <p:cNvPr id="9" name="Table 6">
            <a:extLst>
              <a:ext uri="{FF2B5EF4-FFF2-40B4-BE49-F238E27FC236}">
                <a16:creationId xmlns:a16="http://schemas.microsoft.com/office/drawing/2014/main" id="{D1312863-2BD3-4451-B473-A7E8EFA11C25}"/>
              </a:ext>
            </a:extLst>
          </p:cNvPr>
          <p:cNvGraphicFramePr>
            <a:graphicFrameLocks noGrp="1"/>
          </p:cNvGraphicFramePr>
          <p:nvPr>
            <p:extLst>
              <p:ext uri="{D42A27DB-BD31-4B8C-83A1-F6EECF244321}">
                <p14:modId xmlns:p14="http://schemas.microsoft.com/office/powerpoint/2010/main" val="1917941427"/>
              </p:ext>
            </p:extLst>
          </p:nvPr>
        </p:nvGraphicFramePr>
        <p:xfrm>
          <a:off x="4286248" y="3153904"/>
          <a:ext cx="3619500" cy="2284518"/>
        </p:xfrm>
        <a:graphic>
          <a:graphicData uri="http://schemas.openxmlformats.org/drawingml/2006/table">
            <a:tbl>
              <a:tblPr firstRow="1" bandRow="1">
                <a:tableStyleId>{5C22544A-7EE6-4342-B048-85BDC9FD1C3A}</a:tableStyleId>
              </a:tblPr>
              <a:tblGrid>
                <a:gridCol w="1384184">
                  <a:extLst>
                    <a:ext uri="{9D8B030D-6E8A-4147-A177-3AD203B41FA5}">
                      <a16:colId xmlns:a16="http://schemas.microsoft.com/office/drawing/2014/main" val="2225592605"/>
                    </a:ext>
                  </a:extLst>
                </a:gridCol>
                <a:gridCol w="1028816">
                  <a:extLst>
                    <a:ext uri="{9D8B030D-6E8A-4147-A177-3AD203B41FA5}">
                      <a16:colId xmlns:a16="http://schemas.microsoft.com/office/drawing/2014/main" val="2272629405"/>
                    </a:ext>
                  </a:extLst>
                </a:gridCol>
                <a:gridCol w="1206500">
                  <a:extLst>
                    <a:ext uri="{9D8B030D-6E8A-4147-A177-3AD203B41FA5}">
                      <a16:colId xmlns:a16="http://schemas.microsoft.com/office/drawing/2014/main" val="197504150"/>
                    </a:ext>
                  </a:extLst>
                </a:gridCol>
              </a:tblGrid>
              <a:tr h="380753">
                <a:tc gridSpan="3">
                  <a:txBody>
                    <a:bodyPr/>
                    <a:lstStyle/>
                    <a:p>
                      <a:pPr algn="ctr"/>
                      <a:r>
                        <a:rPr lang="en-US" dirty="0">
                          <a:latin typeface="Times New Roman" panose="02020603050405020304" pitchFamily="18" charset="0"/>
                          <a:cs typeface="Times New Roman" panose="02020603050405020304" pitchFamily="18" charset="0"/>
                        </a:rPr>
                        <a:t>XGBoost</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5614889"/>
                  </a:ext>
                </a:extLst>
              </a:tr>
              <a:tr h="380753">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Train</a:t>
                      </a:r>
                    </a:p>
                  </a:txBody>
                  <a:tcPr/>
                </a:tc>
                <a:tc>
                  <a:txBody>
                    <a:bodyPr/>
                    <a:lstStyle/>
                    <a:p>
                      <a:pPr algn="l"/>
                      <a:r>
                        <a:rPr lang="en-US" dirty="0">
                          <a:latin typeface="Times New Roman" panose="02020603050405020304" pitchFamily="18" charset="0"/>
                          <a:cs typeface="Times New Roman" panose="02020603050405020304" pitchFamily="18" charset="0"/>
                        </a:rPr>
                        <a:t>Test</a:t>
                      </a:r>
                    </a:p>
                  </a:txBody>
                  <a:tcPr/>
                </a:tc>
                <a:extLst>
                  <a:ext uri="{0D108BD9-81ED-4DB2-BD59-A6C34878D82A}">
                    <a16:rowId xmlns:a16="http://schemas.microsoft.com/office/drawing/2014/main" val="1205080233"/>
                  </a:ext>
                </a:extLst>
              </a:tr>
              <a:tr h="380753">
                <a:tc>
                  <a:txBody>
                    <a:bodyPr/>
                    <a:lstStyle/>
                    <a:p>
                      <a:r>
                        <a:rPr lang="en-US" sz="1400" dirty="0">
                          <a:latin typeface="Times New Roman" panose="02020603050405020304" pitchFamily="18" charset="0"/>
                          <a:cs typeface="Times New Roman" panose="02020603050405020304" pitchFamily="18" charset="0"/>
                        </a:rPr>
                        <a:t>Recall Score</a:t>
                      </a:r>
                    </a:p>
                  </a:txBody>
                  <a:tcPr/>
                </a:tc>
                <a:tc>
                  <a:txBody>
                    <a:bodyPr/>
                    <a:lstStyle/>
                    <a:p>
                      <a:pPr algn="r"/>
                      <a:r>
                        <a:rPr lang="en-US" sz="1400" dirty="0">
                          <a:latin typeface="Times New Roman" panose="02020603050405020304" pitchFamily="18" charset="0"/>
                          <a:cs typeface="Times New Roman" panose="02020603050405020304" pitchFamily="18" charset="0"/>
                        </a:rPr>
                        <a:t>100%</a:t>
                      </a:r>
                    </a:p>
                  </a:txBody>
                  <a:tcPr/>
                </a:tc>
                <a:tc>
                  <a:txBody>
                    <a:bodyPr/>
                    <a:lstStyle/>
                    <a:p>
                      <a:pPr algn="r"/>
                      <a:r>
                        <a:rPr lang="en-US" sz="1400" dirty="0">
                          <a:latin typeface="Times New Roman" panose="02020603050405020304" pitchFamily="18" charset="0"/>
                          <a:cs typeface="Times New Roman" panose="02020603050405020304" pitchFamily="18" charset="0"/>
                        </a:rPr>
                        <a:t>84.559%</a:t>
                      </a:r>
                    </a:p>
                  </a:txBody>
                  <a:tcPr/>
                </a:tc>
                <a:extLst>
                  <a:ext uri="{0D108BD9-81ED-4DB2-BD59-A6C34878D82A}">
                    <a16:rowId xmlns:a16="http://schemas.microsoft.com/office/drawing/2014/main" val="2404847906"/>
                  </a:ext>
                </a:extLst>
              </a:tr>
              <a:tr h="380753">
                <a:tc>
                  <a:txBody>
                    <a:bodyPr/>
                    <a:lstStyle/>
                    <a:p>
                      <a:r>
                        <a:rPr lang="en-US" sz="1400" dirty="0">
                          <a:latin typeface="Times New Roman" panose="02020603050405020304" pitchFamily="18" charset="0"/>
                          <a:cs typeface="Times New Roman" panose="02020603050405020304" pitchFamily="18" charset="0"/>
                        </a:rPr>
                        <a:t>Precision Score</a:t>
                      </a:r>
                    </a:p>
                  </a:txBody>
                  <a:tcPr/>
                </a:tc>
                <a:tc>
                  <a:txBody>
                    <a:bodyPr/>
                    <a:lstStyle/>
                    <a:p>
                      <a:pPr algn="r"/>
                      <a:r>
                        <a:rPr lang="en-US" sz="1400" dirty="0">
                          <a:latin typeface="Times New Roman" panose="02020603050405020304" pitchFamily="18" charset="0"/>
                          <a:cs typeface="Times New Roman" panose="02020603050405020304" pitchFamily="18" charset="0"/>
                        </a:rPr>
                        <a:t>100%</a:t>
                      </a:r>
                    </a:p>
                  </a:txBody>
                  <a:tcPr/>
                </a:tc>
                <a:tc>
                  <a:txBody>
                    <a:bodyPr/>
                    <a:lstStyle/>
                    <a:p>
                      <a:pPr algn="r"/>
                      <a:r>
                        <a:rPr lang="en-US" sz="1400" dirty="0">
                          <a:latin typeface="Times New Roman" panose="02020603050405020304" pitchFamily="18" charset="0"/>
                          <a:cs typeface="Times New Roman" panose="02020603050405020304" pitchFamily="18" charset="0"/>
                        </a:rPr>
                        <a:t>95.041%</a:t>
                      </a:r>
                    </a:p>
                  </a:txBody>
                  <a:tcPr/>
                </a:tc>
                <a:extLst>
                  <a:ext uri="{0D108BD9-81ED-4DB2-BD59-A6C34878D82A}">
                    <a16:rowId xmlns:a16="http://schemas.microsoft.com/office/drawing/2014/main" val="1927295351"/>
                  </a:ext>
                </a:extLst>
              </a:tr>
              <a:tr h="380753">
                <a:tc>
                  <a:txBody>
                    <a:bodyPr/>
                    <a:lstStyle/>
                    <a:p>
                      <a:r>
                        <a:rPr lang="en-US" sz="1400" dirty="0">
                          <a:latin typeface="Times New Roman" panose="02020603050405020304" pitchFamily="18" charset="0"/>
                          <a:cs typeface="Times New Roman" panose="02020603050405020304" pitchFamily="18" charset="0"/>
                        </a:rPr>
                        <a:t>F1 Score</a:t>
                      </a:r>
                    </a:p>
                  </a:txBody>
                  <a:tcPr/>
                </a:tc>
                <a:tc>
                  <a:txBody>
                    <a:bodyPr/>
                    <a:lstStyle/>
                    <a:p>
                      <a:pPr algn="r"/>
                      <a:r>
                        <a:rPr lang="en-US" sz="1400" dirty="0">
                          <a:latin typeface="Times New Roman" panose="02020603050405020304" pitchFamily="18" charset="0"/>
                          <a:cs typeface="Times New Roman" panose="02020603050405020304" pitchFamily="18" charset="0"/>
                        </a:rPr>
                        <a:t>100%</a:t>
                      </a:r>
                    </a:p>
                  </a:txBody>
                  <a:tcPr/>
                </a:tc>
                <a:tc>
                  <a:txBody>
                    <a:bodyPr/>
                    <a:lstStyle/>
                    <a:p>
                      <a:pPr algn="r"/>
                      <a:r>
                        <a:rPr lang="en-US" sz="1400" dirty="0">
                          <a:latin typeface="Times New Roman" panose="02020603050405020304" pitchFamily="18" charset="0"/>
                          <a:cs typeface="Times New Roman" panose="02020603050405020304" pitchFamily="18" charset="0"/>
                        </a:rPr>
                        <a:t>89.494%</a:t>
                      </a:r>
                    </a:p>
                  </a:txBody>
                  <a:tcPr/>
                </a:tc>
                <a:extLst>
                  <a:ext uri="{0D108BD9-81ED-4DB2-BD59-A6C34878D82A}">
                    <a16:rowId xmlns:a16="http://schemas.microsoft.com/office/drawing/2014/main" val="1542457719"/>
                  </a:ext>
                </a:extLst>
              </a:tr>
              <a:tr h="380753">
                <a:tc>
                  <a:txBody>
                    <a:bodyPr/>
                    <a:lstStyle/>
                    <a:p>
                      <a:r>
                        <a:rPr lang="en-US" sz="1400" dirty="0">
                          <a:latin typeface="Times New Roman" panose="02020603050405020304" pitchFamily="18" charset="0"/>
                          <a:cs typeface="Times New Roman" panose="02020603050405020304" pitchFamily="18" charset="0"/>
                        </a:rPr>
                        <a:t>Accuracy</a:t>
                      </a:r>
                    </a:p>
                  </a:txBody>
                  <a:tcPr/>
                </a:tc>
                <a:tc>
                  <a:txBody>
                    <a:bodyPr/>
                    <a:lstStyle/>
                    <a:p>
                      <a:pPr algn="r"/>
                      <a:r>
                        <a:rPr lang="en-US" sz="1400" dirty="0">
                          <a:latin typeface="Times New Roman" panose="02020603050405020304" pitchFamily="18" charset="0"/>
                          <a:cs typeface="Times New Roman" panose="02020603050405020304" pitchFamily="18" charset="0"/>
                        </a:rPr>
                        <a:t>100%</a:t>
                      </a:r>
                    </a:p>
                  </a:txBody>
                  <a:tcPr/>
                </a:tc>
                <a:tc>
                  <a:txBody>
                    <a:bodyPr/>
                    <a:lstStyle/>
                    <a:p>
                      <a:pPr algn="r"/>
                      <a:r>
                        <a:rPr lang="en-US" sz="1400" dirty="0">
                          <a:latin typeface="Times New Roman" panose="02020603050405020304" pitchFamily="18" charset="0"/>
                          <a:cs typeface="Times New Roman" panose="02020603050405020304" pitchFamily="18" charset="0"/>
                        </a:rPr>
                        <a:t>99.968%</a:t>
                      </a:r>
                    </a:p>
                  </a:txBody>
                  <a:tcPr/>
                </a:tc>
                <a:extLst>
                  <a:ext uri="{0D108BD9-81ED-4DB2-BD59-A6C34878D82A}">
                    <a16:rowId xmlns:a16="http://schemas.microsoft.com/office/drawing/2014/main" val="340358858"/>
                  </a:ext>
                </a:extLst>
              </a:tr>
            </a:tbl>
          </a:graphicData>
        </a:graphic>
      </p:graphicFrame>
      <p:graphicFrame>
        <p:nvGraphicFramePr>
          <p:cNvPr id="10" name="Table 6">
            <a:extLst>
              <a:ext uri="{FF2B5EF4-FFF2-40B4-BE49-F238E27FC236}">
                <a16:creationId xmlns:a16="http://schemas.microsoft.com/office/drawing/2014/main" id="{2170348C-4328-4EDA-BB36-DC1BD5F77394}"/>
              </a:ext>
            </a:extLst>
          </p:cNvPr>
          <p:cNvGraphicFramePr>
            <a:graphicFrameLocks noGrp="1"/>
          </p:cNvGraphicFramePr>
          <p:nvPr>
            <p:extLst>
              <p:ext uri="{D42A27DB-BD31-4B8C-83A1-F6EECF244321}">
                <p14:modId xmlns:p14="http://schemas.microsoft.com/office/powerpoint/2010/main" val="471241639"/>
              </p:ext>
            </p:extLst>
          </p:nvPr>
        </p:nvGraphicFramePr>
        <p:xfrm>
          <a:off x="8346519" y="3127510"/>
          <a:ext cx="3619500" cy="2284518"/>
        </p:xfrm>
        <a:graphic>
          <a:graphicData uri="http://schemas.openxmlformats.org/drawingml/2006/table">
            <a:tbl>
              <a:tblPr firstRow="1" bandRow="1">
                <a:tableStyleId>{5C22544A-7EE6-4342-B048-85BDC9FD1C3A}</a:tableStyleId>
              </a:tblPr>
              <a:tblGrid>
                <a:gridCol w="1384184">
                  <a:extLst>
                    <a:ext uri="{9D8B030D-6E8A-4147-A177-3AD203B41FA5}">
                      <a16:colId xmlns:a16="http://schemas.microsoft.com/office/drawing/2014/main" val="2225592605"/>
                    </a:ext>
                  </a:extLst>
                </a:gridCol>
                <a:gridCol w="1028816">
                  <a:extLst>
                    <a:ext uri="{9D8B030D-6E8A-4147-A177-3AD203B41FA5}">
                      <a16:colId xmlns:a16="http://schemas.microsoft.com/office/drawing/2014/main" val="2272629405"/>
                    </a:ext>
                  </a:extLst>
                </a:gridCol>
                <a:gridCol w="1206500">
                  <a:extLst>
                    <a:ext uri="{9D8B030D-6E8A-4147-A177-3AD203B41FA5}">
                      <a16:colId xmlns:a16="http://schemas.microsoft.com/office/drawing/2014/main" val="197504150"/>
                    </a:ext>
                  </a:extLst>
                </a:gridCol>
              </a:tblGrid>
              <a:tr h="380753">
                <a:tc gridSpan="3">
                  <a:txBody>
                    <a:bodyPr/>
                    <a:lstStyle/>
                    <a:p>
                      <a:pPr algn="ctr"/>
                      <a:r>
                        <a:rPr lang="en-US" dirty="0">
                          <a:latin typeface="Times New Roman" panose="02020603050405020304" pitchFamily="18" charset="0"/>
                          <a:cs typeface="Times New Roman" panose="02020603050405020304" pitchFamily="18" charset="0"/>
                        </a:rPr>
                        <a:t>Neural Network</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5614889"/>
                  </a:ext>
                </a:extLst>
              </a:tr>
              <a:tr h="380753">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Train</a:t>
                      </a:r>
                    </a:p>
                  </a:txBody>
                  <a:tcPr/>
                </a:tc>
                <a:tc>
                  <a:txBody>
                    <a:bodyPr/>
                    <a:lstStyle/>
                    <a:p>
                      <a:pPr algn="l"/>
                      <a:r>
                        <a:rPr lang="en-US" dirty="0">
                          <a:latin typeface="Times New Roman" panose="02020603050405020304" pitchFamily="18" charset="0"/>
                          <a:cs typeface="Times New Roman" panose="02020603050405020304" pitchFamily="18" charset="0"/>
                        </a:rPr>
                        <a:t>Test</a:t>
                      </a:r>
                    </a:p>
                  </a:txBody>
                  <a:tcPr/>
                </a:tc>
                <a:extLst>
                  <a:ext uri="{0D108BD9-81ED-4DB2-BD59-A6C34878D82A}">
                    <a16:rowId xmlns:a16="http://schemas.microsoft.com/office/drawing/2014/main" val="1205080233"/>
                  </a:ext>
                </a:extLst>
              </a:tr>
              <a:tr h="380753">
                <a:tc>
                  <a:txBody>
                    <a:bodyPr/>
                    <a:lstStyle/>
                    <a:p>
                      <a:r>
                        <a:rPr lang="en-US" sz="1400" dirty="0">
                          <a:latin typeface="Times New Roman" panose="02020603050405020304" pitchFamily="18" charset="0"/>
                          <a:cs typeface="Times New Roman" panose="02020603050405020304" pitchFamily="18" charset="0"/>
                        </a:rPr>
                        <a:t>Recall Score</a:t>
                      </a:r>
                    </a:p>
                  </a:txBody>
                  <a:tcPr/>
                </a:tc>
                <a:tc>
                  <a:txBody>
                    <a:bodyPr/>
                    <a:lstStyle/>
                    <a:p>
                      <a:pPr algn="r"/>
                      <a:r>
                        <a:rPr lang="en-US" sz="1400" dirty="0">
                          <a:latin typeface="Times New Roman" panose="02020603050405020304" pitchFamily="18" charset="0"/>
                          <a:cs typeface="Times New Roman" panose="02020603050405020304" pitchFamily="18" charset="0"/>
                        </a:rPr>
                        <a:t>74.719%</a:t>
                      </a:r>
                    </a:p>
                  </a:txBody>
                  <a:tcPr/>
                </a:tc>
                <a:tc>
                  <a:txBody>
                    <a:bodyPr/>
                    <a:lstStyle/>
                    <a:p>
                      <a:pPr algn="r"/>
                      <a:r>
                        <a:rPr lang="en-US" sz="1400" dirty="0">
                          <a:latin typeface="Times New Roman" panose="02020603050405020304" pitchFamily="18" charset="0"/>
                          <a:cs typeface="Times New Roman" panose="02020603050405020304" pitchFamily="18" charset="0"/>
                        </a:rPr>
                        <a:t>74.265%</a:t>
                      </a:r>
                    </a:p>
                  </a:txBody>
                  <a:tcPr/>
                </a:tc>
                <a:extLst>
                  <a:ext uri="{0D108BD9-81ED-4DB2-BD59-A6C34878D82A}">
                    <a16:rowId xmlns:a16="http://schemas.microsoft.com/office/drawing/2014/main" val="2404847906"/>
                  </a:ext>
                </a:extLst>
              </a:tr>
              <a:tr h="380753">
                <a:tc>
                  <a:txBody>
                    <a:bodyPr/>
                    <a:lstStyle/>
                    <a:p>
                      <a:r>
                        <a:rPr lang="en-US" sz="1400" dirty="0">
                          <a:latin typeface="Times New Roman" panose="02020603050405020304" pitchFamily="18" charset="0"/>
                          <a:cs typeface="Times New Roman" panose="02020603050405020304" pitchFamily="18" charset="0"/>
                        </a:rPr>
                        <a:t>Precision Score</a:t>
                      </a:r>
                    </a:p>
                  </a:txBody>
                  <a:tcPr/>
                </a:tc>
                <a:tc>
                  <a:txBody>
                    <a:bodyPr/>
                    <a:lstStyle/>
                    <a:p>
                      <a:pPr algn="r"/>
                      <a:r>
                        <a:rPr lang="en-US" sz="1400" dirty="0">
                          <a:latin typeface="Times New Roman" panose="02020603050405020304" pitchFamily="18" charset="0"/>
                          <a:cs typeface="Times New Roman" panose="02020603050405020304" pitchFamily="18" charset="0"/>
                        </a:rPr>
                        <a:t>88.08%</a:t>
                      </a:r>
                    </a:p>
                  </a:txBody>
                  <a:tcPr/>
                </a:tc>
                <a:tc>
                  <a:txBody>
                    <a:bodyPr/>
                    <a:lstStyle/>
                    <a:p>
                      <a:pPr algn="r"/>
                      <a:r>
                        <a:rPr lang="en-US" sz="1400" dirty="0">
                          <a:latin typeface="Times New Roman" panose="02020603050405020304" pitchFamily="18" charset="0"/>
                          <a:cs typeface="Times New Roman" panose="02020603050405020304" pitchFamily="18" charset="0"/>
                        </a:rPr>
                        <a:t>84.874%</a:t>
                      </a:r>
                    </a:p>
                  </a:txBody>
                  <a:tcPr/>
                </a:tc>
                <a:extLst>
                  <a:ext uri="{0D108BD9-81ED-4DB2-BD59-A6C34878D82A}">
                    <a16:rowId xmlns:a16="http://schemas.microsoft.com/office/drawing/2014/main" val="1927295351"/>
                  </a:ext>
                </a:extLst>
              </a:tr>
              <a:tr h="380753">
                <a:tc>
                  <a:txBody>
                    <a:bodyPr/>
                    <a:lstStyle/>
                    <a:p>
                      <a:r>
                        <a:rPr lang="en-US" sz="1400" dirty="0">
                          <a:latin typeface="Times New Roman" panose="02020603050405020304" pitchFamily="18" charset="0"/>
                          <a:cs typeface="Times New Roman" panose="02020603050405020304" pitchFamily="18" charset="0"/>
                        </a:rPr>
                        <a:t>F1 Score</a:t>
                      </a:r>
                    </a:p>
                  </a:txBody>
                  <a:tcPr/>
                </a:tc>
                <a:tc>
                  <a:txBody>
                    <a:bodyPr/>
                    <a:lstStyle/>
                    <a:p>
                      <a:pPr algn="r"/>
                      <a:r>
                        <a:rPr lang="en-US" sz="1400" dirty="0">
                          <a:latin typeface="Times New Roman" panose="02020603050405020304" pitchFamily="18" charset="0"/>
                          <a:cs typeface="Times New Roman" panose="02020603050405020304" pitchFamily="18" charset="0"/>
                        </a:rPr>
                        <a:t>80.851%</a:t>
                      </a:r>
                    </a:p>
                  </a:txBody>
                  <a:tcPr/>
                </a:tc>
                <a:tc>
                  <a:txBody>
                    <a:bodyPr/>
                    <a:lstStyle/>
                    <a:p>
                      <a:pPr algn="r"/>
                      <a:r>
                        <a:rPr lang="en-US" sz="1400" dirty="0">
                          <a:latin typeface="Times New Roman" panose="02020603050405020304" pitchFamily="18" charset="0"/>
                          <a:cs typeface="Times New Roman" panose="02020603050405020304" pitchFamily="18" charset="0"/>
                        </a:rPr>
                        <a:t>79.216%</a:t>
                      </a:r>
                    </a:p>
                  </a:txBody>
                  <a:tcPr/>
                </a:tc>
                <a:extLst>
                  <a:ext uri="{0D108BD9-81ED-4DB2-BD59-A6C34878D82A}">
                    <a16:rowId xmlns:a16="http://schemas.microsoft.com/office/drawing/2014/main" val="1542457719"/>
                  </a:ext>
                </a:extLst>
              </a:tr>
              <a:tr h="380753">
                <a:tc>
                  <a:txBody>
                    <a:bodyPr/>
                    <a:lstStyle/>
                    <a:p>
                      <a:r>
                        <a:rPr lang="en-US" sz="1400" dirty="0">
                          <a:latin typeface="Times New Roman" panose="02020603050405020304" pitchFamily="18" charset="0"/>
                          <a:cs typeface="Times New Roman" panose="02020603050405020304" pitchFamily="18" charset="0"/>
                        </a:rPr>
                        <a:t>Accuracy</a:t>
                      </a:r>
                    </a:p>
                  </a:txBody>
                  <a:tcPr/>
                </a:tc>
                <a:tc>
                  <a:txBody>
                    <a:bodyPr/>
                    <a:lstStyle/>
                    <a:p>
                      <a:pPr algn="r"/>
                      <a:r>
                        <a:rPr lang="en-US" sz="1400" dirty="0">
                          <a:latin typeface="Times New Roman" panose="02020603050405020304" pitchFamily="18" charset="0"/>
                          <a:cs typeface="Times New Roman" panose="02020603050405020304" pitchFamily="18" charset="0"/>
                        </a:rPr>
                        <a:t>99.937%</a:t>
                      </a:r>
                    </a:p>
                  </a:txBody>
                  <a:tcPr/>
                </a:tc>
                <a:tc>
                  <a:txBody>
                    <a:bodyPr/>
                    <a:lstStyle/>
                    <a:p>
                      <a:pPr algn="r"/>
                      <a:r>
                        <a:rPr lang="en-US" sz="1400" dirty="0">
                          <a:latin typeface="Times New Roman" panose="02020603050405020304" pitchFamily="18" charset="0"/>
                          <a:cs typeface="Times New Roman" panose="02020603050405020304" pitchFamily="18" charset="0"/>
                        </a:rPr>
                        <a:t>99.938%</a:t>
                      </a:r>
                    </a:p>
                  </a:txBody>
                  <a:tcPr/>
                </a:tc>
                <a:extLst>
                  <a:ext uri="{0D108BD9-81ED-4DB2-BD59-A6C34878D82A}">
                    <a16:rowId xmlns:a16="http://schemas.microsoft.com/office/drawing/2014/main" val="340358858"/>
                  </a:ext>
                </a:extLst>
              </a:tr>
            </a:tbl>
          </a:graphicData>
        </a:graphic>
      </p:graphicFrame>
      <p:sp>
        <p:nvSpPr>
          <p:cNvPr id="11" name="TextBox 10">
            <a:extLst>
              <a:ext uri="{FF2B5EF4-FFF2-40B4-BE49-F238E27FC236}">
                <a16:creationId xmlns:a16="http://schemas.microsoft.com/office/drawing/2014/main" id="{1B1AFDDC-3812-4CDC-8518-F04258ABC99B}"/>
              </a:ext>
            </a:extLst>
          </p:cNvPr>
          <p:cNvSpPr txBox="1"/>
          <p:nvPr/>
        </p:nvSpPr>
        <p:spPr>
          <a:xfrm>
            <a:off x="3744810" y="5587068"/>
            <a:ext cx="4702379"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XGBoost has the highest Recall, Precision, and F1 score for all models.</a:t>
            </a:r>
          </a:p>
        </p:txBody>
      </p:sp>
      <p:pic>
        <p:nvPicPr>
          <p:cNvPr id="6146" name="Picture 2">
            <a:extLst>
              <a:ext uri="{FF2B5EF4-FFF2-40B4-BE49-F238E27FC236}">
                <a16:creationId xmlns:a16="http://schemas.microsoft.com/office/drawing/2014/main" id="{BEC2FCB9-0C40-4B81-8097-2C69E1E56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77" y="62916"/>
            <a:ext cx="3619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AD4183C-1172-497A-80C9-9CD37CFEB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6519" y="62916"/>
            <a:ext cx="36195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8F58733-34BC-4E68-B86B-7229CDFFAB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48" y="62916"/>
            <a:ext cx="3619500" cy="27908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A60448F-CF71-44A1-A0B6-2C1216DF2C11}"/>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21</a:t>
            </a:fld>
            <a:endParaRPr lang="en-US" sz="2800" b="1"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5803460B-7D97-45F8-9303-71BEF9F8811F}"/>
              </a:ext>
            </a:extLst>
          </p:cNvPr>
          <p:cNvSpPr/>
          <p:nvPr/>
        </p:nvSpPr>
        <p:spPr>
          <a:xfrm>
            <a:off x="4210747" y="4609880"/>
            <a:ext cx="3770501" cy="45300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D456F800-A494-4BDD-B7BB-F28818B4D286}"/>
              </a:ext>
            </a:extLst>
          </p:cNvPr>
          <p:cNvSpPr/>
          <p:nvPr/>
        </p:nvSpPr>
        <p:spPr>
          <a:xfrm>
            <a:off x="4194494" y="4234731"/>
            <a:ext cx="3786754" cy="45300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9B37638-E324-44E7-AB64-8BA10C64B085}"/>
              </a:ext>
            </a:extLst>
          </p:cNvPr>
          <p:cNvSpPr txBox="1"/>
          <p:nvPr/>
        </p:nvSpPr>
        <p:spPr>
          <a:xfrm>
            <a:off x="4913878" y="6334780"/>
            <a:ext cx="2364244"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83468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A208-7667-4754-AF8F-DB89ADE768A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Hyperparameter Tuning XGBoost</a:t>
            </a:r>
          </a:p>
        </p:txBody>
      </p:sp>
      <p:sp>
        <p:nvSpPr>
          <p:cNvPr id="3" name="TextBox 2">
            <a:extLst>
              <a:ext uri="{FF2B5EF4-FFF2-40B4-BE49-F238E27FC236}">
                <a16:creationId xmlns:a16="http://schemas.microsoft.com/office/drawing/2014/main" id="{11EA0B00-DE11-4EEC-A741-11C4F4164D5C}"/>
              </a:ext>
            </a:extLst>
          </p:cNvPr>
          <p:cNvSpPr txBox="1"/>
          <p:nvPr/>
        </p:nvSpPr>
        <p:spPr>
          <a:xfrm>
            <a:off x="1128786" y="1997839"/>
            <a:ext cx="5228020" cy="341632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min_child_weight – [1, 5, 10]</a:t>
            </a:r>
          </a:p>
          <a:p>
            <a:r>
              <a:rPr lang="en-US" dirty="0">
                <a:latin typeface="Times New Roman" panose="02020603050405020304" pitchFamily="18" charset="0"/>
                <a:cs typeface="Times New Roman" panose="02020603050405020304" pitchFamily="18" charset="0"/>
              </a:rPr>
              <a:t>	Minimum sum of instance weight (hessian) 	needed in a child</a:t>
            </a:r>
          </a:p>
          <a:p>
            <a:r>
              <a:rPr lang="en-US" b="1" dirty="0">
                <a:latin typeface="Times New Roman" panose="02020603050405020304" pitchFamily="18" charset="0"/>
                <a:cs typeface="Times New Roman" panose="02020603050405020304" pitchFamily="18" charset="0"/>
              </a:rPr>
              <a:t>gamma – [0, 0.5, 1]</a:t>
            </a:r>
          </a:p>
          <a:p>
            <a:r>
              <a:rPr lang="en-US" dirty="0">
                <a:latin typeface="Times New Roman" panose="02020603050405020304" pitchFamily="18" charset="0"/>
                <a:cs typeface="Times New Roman" panose="02020603050405020304" pitchFamily="18" charset="0"/>
              </a:rPr>
              <a:t>	Minimum loss reduction required to make a 	further partition on a leaf node of the tree</a:t>
            </a:r>
          </a:p>
          <a:p>
            <a:r>
              <a:rPr lang="en-US" b="1" dirty="0">
                <a:latin typeface="Times New Roman" panose="02020603050405020304" pitchFamily="18" charset="0"/>
                <a:cs typeface="Times New Roman" panose="02020603050405020304" pitchFamily="18" charset="0"/>
              </a:rPr>
              <a:t>subsample – [0.8, 1]</a:t>
            </a:r>
          </a:p>
          <a:p>
            <a:r>
              <a:rPr lang="en-US" dirty="0">
                <a:latin typeface="Times New Roman" panose="02020603050405020304" pitchFamily="18" charset="0"/>
                <a:cs typeface="Times New Roman" panose="02020603050405020304" pitchFamily="18" charset="0"/>
              </a:rPr>
              <a:t>	Ratio of the training instances</a:t>
            </a:r>
          </a:p>
          <a:p>
            <a:r>
              <a:rPr lang="en-US" b="1" dirty="0">
                <a:latin typeface="Times New Roman" panose="02020603050405020304" pitchFamily="18" charset="0"/>
                <a:cs typeface="Times New Roman" panose="02020603050405020304" pitchFamily="18" charset="0"/>
              </a:rPr>
              <a:t>colsample_bytree – [0.6, 0.8, 1]</a:t>
            </a:r>
          </a:p>
          <a:p>
            <a:r>
              <a:rPr lang="en-US" dirty="0">
                <a:latin typeface="Times New Roman" panose="02020603050405020304" pitchFamily="18" charset="0"/>
                <a:cs typeface="Times New Roman" panose="02020603050405020304" pitchFamily="18" charset="0"/>
              </a:rPr>
              <a:t>	Fraction of columns to be subsampled</a:t>
            </a:r>
          </a:p>
          <a:p>
            <a:r>
              <a:rPr lang="en-US" b="1" dirty="0">
                <a:latin typeface="Times New Roman" panose="02020603050405020304" pitchFamily="18" charset="0"/>
                <a:cs typeface="Times New Roman" panose="02020603050405020304" pitchFamily="18" charset="0"/>
              </a:rPr>
              <a:t>max_depth – [3, 4, 5, 6]</a:t>
            </a:r>
          </a:p>
          <a:p>
            <a:r>
              <a:rPr lang="en-US" dirty="0">
                <a:latin typeface="Times New Roman" panose="02020603050405020304" pitchFamily="18" charset="0"/>
                <a:cs typeface="Times New Roman" panose="02020603050405020304" pitchFamily="18" charset="0"/>
              </a:rPr>
              <a:t>	Maximum depth of the tree</a:t>
            </a:r>
          </a:p>
        </p:txBody>
      </p:sp>
      <p:sp>
        <p:nvSpPr>
          <p:cNvPr id="4" name="TextBox 3">
            <a:extLst>
              <a:ext uri="{FF2B5EF4-FFF2-40B4-BE49-F238E27FC236}">
                <a16:creationId xmlns:a16="http://schemas.microsoft.com/office/drawing/2014/main" id="{6D9202C7-67DD-43C5-A946-B7208213368F}"/>
              </a:ext>
            </a:extLst>
          </p:cNvPr>
          <p:cNvSpPr txBox="1"/>
          <p:nvPr/>
        </p:nvSpPr>
        <p:spPr>
          <a:xfrm>
            <a:off x="4152792" y="5989774"/>
            <a:ext cx="412714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Optimize using F1 and Precision scores</a:t>
            </a:r>
          </a:p>
        </p:txBody>
      </p:sp>
      <p:sp>
        <p:nvSpPr>
          <p:cNvPr id="5" name="TextBox 4">
            <a:extLst>
              <a:ext uri="{FF2B5EF4-FFF2-40B4-BE49-F238E27FC236}">
                <a16:creationId xmlns:a16="http://schemas.microsoft.com/office/drawing/2014/main" id="{9C44CD03-8FED-4826-8179-D3ECFD10CE20}"/>
              </a:ext>
            </a:extLst>
          </p:cNvPr>
          <p:cNvSpPr txBox="1"/>
          <p:nvPr/>
        </p:nvSpPr>
        <p:spPr>
          <a:xfrm>
            <a:off x="6411275" y="1964674"/>
            <a:ext cx="445203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Validate using stratified k-fold cross validation</a:t>
            </a:r>
          </a:p>
          <a:p>
            <a:pPr algn="ctr"/>
            <a:r>
              <a:rPr lang="en-US" dirty="0">
                <a:latin typeface="Times New Roman" panose="02020603050405020304" pitchFamily="18" charset="0"/>
                <a:cs typeface="Times New Roman" panose="02020603050405020304" pitchFamily="18" charset="0"/>
              </a:rPr>
              <a:t>(5 folds)</a:t>
            </a:r>
          </a:p>
        </p:txBody>
      </p:sp>
      <p:sp>
        <p:nvSpPr>
          <p:cNvPr id="7" name="Rectangle 6">
            <a:extLst>
              <a:ext uri="{FF2B5EF4-FFF2-40B4-BE49-F238E27FC236}">
                <a16:creationId xmlns:a16="http://schemas.microsoft.com/office/drawing/2014/main" id="{77634FDA-389E-47CE-9368-C9E6D909FBD7}"/>
              </a:ext>
            </a:extLst>
          </p:cNvPr>
          <p:cNvSpPr/>
          <p:nvPr/>
        </p:nvSpPr>
        <p:spPr>
          <a:xfrm>
            <a:off x="6096000" y="2634979"/>
            <a:ext cx="5472418" cy="3157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920A7422-4F00-4FBD-BBFA-8FD858D07C58}"/>
              </a:ext>
            </a:extLst>
          </p:cNvPr>
          <p:cNvSpPr/>
          <p:nvPr/>
        </p:nvSpPr>
        <p:spPr>
          <a:xfrm>
            <a:off x="6153881" y="2689220"/>
            <a:ext cx="5347227" cy="385894"/>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106ED10-A9BE-49A1-BE6D-218E61FDEEEA}"/>
              </a:ext>
            </a:extLst>
          </p:cNvPr>
          <p:cNvSpPr txBox="1"/>
          <p:nvPr/>
        </p:nvSpPr>
        <p:spPr>
          <a:xfrm>
            <a:off x="7480180" y="2681965"/>
            <a:ext cx="281031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Credit Card Fraud Dataset</a:t>
            </a:r>
          </a:p>
        </p:txBody>
      </p:sp>
      <p:sp>
        <p:nvSpPr>
          <p:cNvPr id="12" name="Rectangle 11">
            <a:extLst>
              <a:ext uri="{FF2B5EF4-FFF2-40B4-BE49-F238E27FC236}">
                <a16:creationId xmlns:a16="http://schemas.microsoft.com/office/drawing/2014/main" id="{35E2B53E-A019-4EDE-9AB2-B65B49C1258C}"/>
              </a:ext>
            </a:extLst>
          </p:cNvPr>
          <p:cNvSpPr/>
          <p:nvPr/>
        </p:nvSpPr>
        <p:spPr>
          <a:xfrm>
            <a:off x="6186602" y="3363562"/>
            <a:ext cx="4300476" cy="385894"/>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3A2E228-7C52-42CD-A9CF-C634C7D3DFF1}"/>
              </a:ext>
            </a:extLst>
          </p:cNvPr>
          <p:cNvSpPr/>
          <p:nvPr/>
        </p:nvSpPr>
        <p:spPr>
          <a:xfrm>
            <a:off x="6156401" y="3363562"/>
            <a:ext cx="3451233" cy="38589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3E816959-6CF7-4F0A-B406-63ECE66FA8FF}"/>
              </a:ext>
            </a:extLst>
          </p:cNvPr>
          <p:cNvSpPr/>
          <p:nvPr/>
        </p:nvSpPr>
        <p:spPr>
          <a:xfrm>
            <a:off x="9732065" y="3363137"/>
            <a:ext cx="752493" cy="385894"/>
          </a:xfrm>
          <a:prstGeom prst="rect">
            <a:avLst/>
          </a:prstGeom>
          <a:solidFill>
            <a:srgbClr val="FFC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A95353A-E70D-4368-9069-868C533F032A}"/>
              </a:ext>
            </a:extLst>
          </p:cNvPr>
          <p:cNvSpPr txBox="1"/>
          <p:nvPr/>
        </p:nvSpPr>
        <p:spPr>
          <a:xfrm>
            <a:off x="7544778" y="3359593"/>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a:t>
            </a:r>
          </a:p>
        </p:txBody>
      </p:sp>
      <p:sp>
        <p:nvSpPr>
          <p:cNvPr id="23" name="TextBox 22">
            <a:extLst>
              <a:ext uri="{FF2B5EF4-FFF2-40B4-BE49-F238E27FC236}">
                <a16:creationId xmlns:a16="http://schemas.microsoft.com/office/drawing/2014/main" id="{4B2F4F77-DBDB-415A-B142-879734F0596F}"/>
              </a:ext>
            </a:extLst>
          </p:cNvPr>
          <p:cNvSpPr txBox="1"/>
          <p:nvPr/>
        </p:nvSpPr>
        <p:spPr>
          <a:xfrm>
            <a:off x="9731076" y="3428176"/>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Test</a:t>
            </a:r>
          </a:p>
        </p:txBody>
      </p:sp>
      <p:sp>
        <p:nvSpPr>
          <p:cNvPr id="24" name="Rectangle 23">
            <a:extLst>
              <a:ext uri="{FF2B5EF4-FFF2-40B4-BE49-F238E27FC236}">
                <a16:creationId xmlns:a16="http://schemas.microsoft.com/office/drawing/2014/main" id="{69E88DA9-306D-4737-B63A-F5933EE336A1}"/>
              </a:ext>
            </a:extLst>
          </p:cNvPr>
          <p:cNvSpPr/>
          <p:nvPr/>
        </p:nvSpPr>
        <p:spPr>
          <a:xfrm>
            <a:off x="6195414" y="3869081"/>
            <a:ext cx="4300476" cy="385894"/>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5F5E9393-22E0-4647-BF4C-E3D981538E89}"/>
              </a:ext>
            </a:extLst>
          </p:cNvPr>
          <p:cNvSpPr/>
          <p:nvPr/>
        </p:nvSpPr>
        <p:spPr>
          <a:xfrm>
            <a:off x="6165213" y="3869081"/>
            <a:ext cx="2559205" cy="38589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1DAA2005-5D04-4357-92B8-8FD2A169B4FB}"/>
              </a:ext>
            </a:extLst>
          </p:cNvPr>
          <p:cNvSpPr/>
          <p:nvPr/>
        </p:nvSpPr>
        <p:spPr>
          <a:xfrm>
            <a:off x="8855141" y="3866772"/>
            <a:ext cx="752493" cy="385894"/>
          </a:xfrm>
          <a:prstGeom prst="rect">
            <a:avLst/>
          </a:prstGeom>
          <a:solidFill>
            <a:srgbClr val="FFC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18111CED-30B1-4A69-BB59-79D78FD656F4}"/>
              </a:ext>
            </a:extLst>
          </p:cNvPr>
          <p:cNvSpPr/>
          <p:nvPr/>
        </p:nvSpPr>
        <p:spPr>
          <a:xfrm>
            <a:off x="9740877" y="3869002"/>
            <a:ext cx="752493" cy="38589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FD0E5D4E-6F62-46B0-AE2E-0EA2130CB7A8}"/>
              </a:ext>
            </a:extLst>
          </p:cNvPr>
          <p:cNvSpPr txBox="1"/>
          <p:nvPr/>
        </p:nvSpPr>
        <p:spPr>
          <a:xfrm>
            <a:off x="8852621" y="3924629"/>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Test</a:t>
            </a:r>
          </a:p>
        </p:txBody>
      </p:sp>
      <p:sp>
        <p:nvSpPr>
          <p:cNvPr id="34" name="TextBox 33">
            <a:extLst>
              <a:ext uri="{FF2B5EF4-FFF2-40B4-BE49-F238E27FC236}">
                <a16:creationId xmlns:a16="http://schemas.microsoft.com/office/drawing/2014/main" id="{8B329E60-6378-491B-A364-1B98B9768CA6}"/>
              </a:ext>
            </a:extLst>
          </p:cNvPr>
          <p:cNvSpPr txBox="1"/>
          <p:nvPr/>
        </p:nvSpPr>
        <p:spPr>
          <a:xfrm>
            <a:off x="9739888" y="3933695"/>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a:t>
            </a:r>
          </a:p>
        </p:txBody>
      </p:sp>
      <p:sp>
        <p:nvSpPr>
          <p:cNvPr id="35" name="Rectangle 34">
            <a:extLst>
              <a:ext uri="{FF2B5EF4-FFF2-40B4-BE49-F238E27FC236}">
                <a16:creationId xmlns:a16="http://schemas.microsoft.com/office/drawing/2014/main" id="{0F9C233E-A38E-4D85-8C23-12041EBDE8A7}"/>
              </a:ext>
            </a:extLst>
          </p:cNvPr>
          <p:cNvSpPr/>
          <p:nvPr/>
        </p:nvSpPr>
        <p:spPr>
          <a:xfrm>
            <a:off x="6188617" y="4349509"/>
            <a:ext cx="4300476" cy="385894"/>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4E287DD8-8AF8-4F41-8BB7-10A2DFBF4BD3}"/>
              </a:ext>
            </a:extLst>
          </p:cNvPr>
          <p:cNvSpPr/>
          <p:nvPr/>
        </p:nvSpPr>
        <p:spPr>
          <a:xfrm>
            <a:off x="6158416" y="4349509"/>
            <a:ext cx="1673422" cy="38589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8" name="Rectangle 37">
            <a:extLst>
              <a:ext uri="{FF2B5EF4-FFF2-40B4-BE49-F238E27FC236}">
                <a16:creationId xmlns:a16="http://schemas.microsoft.com/office/drawing/2014/main" id="{3D6FA967-891F-43AD-9934-AC534FE7D1C9}"/>
              </a:ext>
            </a:extLst>
          </p:cNvPr>
          <p:cNvSpPr/>
          <p:nvPr/>
        </p:nvSpPr>
        <p:spPr>
          <a:xfrm>
            <a:off x="7966104" y="4347402"/>
            <a:ext cx="752493" cy="385894"/>
          </a:xfrm>
          <a:prstGeom prst="rect">
            <a:avLst/>
          </a:prstGeom>
          <a:solidFill>
            <a:srgbClr val="FFC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D6F0C911-DB7C-4BE4-BA5B-CE9801241BD3}"/>
              </a:ext>
            </a:extLst>
          </p:cNvPr>
          <p:cNvSpPr/>
          <p:nvPr/>
        </p:nvSpPr>
        <p:spPr>
          <a:xfrm>
            <a:off x="8843809" y="4346542"/>
            <a:ext cx="1640749" cy="38589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7D4D2889-1631-46E6-BF26-A52AAA116AC5}"/>
              </a:ext>
            </a:extLst>
          </p:cNvPr>
          <p:cNvSpPr txBox="1"/>
          <p:nvPr/>
        </p:nvSpPr>
        <p:spPr>
          <a:xfrm>
            <a:off x="6580467" y="4385564"/>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a:t>
            </a:r>
          </a:p>
        </p:txBody>
      </p:sp>
      <p:sp>
        <p:nvSpPr>
          <p:cNvPr id="43" name="TextBox 42">
            <a:extLst>
              <a:ext uri="{FF2B5EF4-FFF2-40B4-BE49-F238E27FC236}">
                <a16:creationId xmlns:a16="http://schemas.microsoft.com/office/drawing/2014/main" id="{77A519AD-CB1E-466A-B88F-266D34EA9EB8}"/>
              </a:ext>
            </a:extLst>
          </p:cNvPr>
          <p:cNvSpPr txBox="1"/>
          <p:nvPr/>
        </p:nvSpPr>
        <p:spPr>
          <a:xfrm>
            <a:off x="7962816" y="4380494"/>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Test</a:t>
            </a:r>
          </a:p>
        </p:txBody>
      </p:sp>
      <p:sp>
        <p:nvSpPr>
          <p:cNvPr id="45" name="TextBox 44">
            <a:extLst>
              <a:ext uri="{FF2B5EF4-FFF2-40B4-BE49-F238E27FC236}">
                <a16:creationId xmlns:a16="http://schemas.microsoft.com/office/drawing/2014/main" id="{EB739F10-891D-4526-87A8-C12F1E28D948}"/>
              </a:ext>
            </a:extLst>
          </p:cNvPr>
          <p:cNvSpPr txBox="1"/>
          <p:nvPr/>
        </p:nvSpPr>
        <p:spPr>
          <a:xfrm>
            <a:off x="9274190" y="4388495"/>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a:t>
            </a:r>
          </a:p>
        </p:txBody>
      </p:sp>
      <p:sp>
        <p:nvSpPr>
          <p:cNvPr id="46" name="Rectangle 45">
            <a:extLst>
              <a:ext uri="{FF2B5EF4-FFF2-40B4-BE49-F238E27FC236}">
                <a16:creationId xmlns:a16="http://schemas.microsoft.com/office/drawing/2014/main" id="{B2F5FE80-BC51-4858-B19F-4856DDF9CCEB}"/>
              </a:ext>
            </a:extLst>
          </p:cNvPr>
          <p:cNvSpPr/>
          <p:nvPr/>
        </p:nvSpPr>
        <p:spPr>
          <a:xfrm>
            <a:off x="6195414" y="4871568"/>
            <a:ext cx="4300476" cy="385894"/>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B50711E0-20A8-41A3-A7E5-9A517114CB41}"/>
              </a:ext>
            </a:extLst>
          </p:cNvPr>
          <p:cNvSpPr/>
          <p:nvPr/>
        </p:nvSpPr>
        <p:spPr>
          <a:xfrm>
            <a:off x="6165213" y="4871568"/>
            <a:ext cx="752493" cy="38589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6C08513C-0CCD-48FB-BCED-91795F847256}"/>
              </a:ext>
            </a:extLst>
          </p:cNvPr>
          <p:cNvSpPr/>
          <p:nvPr/>
        </p:nvSpPr>
        <p:spPr>
          <a:xfrm>
            <a:off x="7081150" y="4871568"/>
            <a:ext cx="752493" cy="385894"/>
          </a:xfrm>
          <a:prstGeom prst="rect">
            <a:avLst/>
          </a:prstGeom>
          <a:solidFill>
            <a:srgbClr val="FFC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45DABDA8-D5DD-479B-962F-EADA220DF50E}"/>
              </a:ext>
            </a:extLst>
          </p:cNvPr>
          <p:cNvSpPr/>
          <p:nvPr/>
        </p:nvSpPr>
        <p:spPr>
          <a:xfrm>
            <a:off x="7983533" y="4871489"/>
            <a:ext cx="2523965" cy="38589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88BDF188-EF93-43C7-8658-32B433AD966A}"/>
              </a:ext>
            </a:extLst>
          </p:cNvPr>
          <p:cNvSpPr txBox="1"/>
          <p:nvPr/>
        </p:nvSpPr>
        <p:spPr>
          <a:xfrm>
            <a:off x="6162693" y="4932709"/>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a:t>
            </a:r>
          </a:p>
        </p:txBody>
      </p:sp>
      <p:sp>
        <p:nvSpPr>
          <p:cNvPr id="53" name="TextBox 52">
            <a:extLst>
              <a:ext uri="{FF2B5EF4-FFF2-40B4-BE49-F238E27FC236}">
                <a16:creationId xmlns:a16="http://schemas.microsoft.com/office/drawing/2014/main" id="{D0073C54-6779-4EF7-8D71-E5F27989922F}"/>
              </a:ext>
            </a:extLst>
          </p:cNvPr>
          <p:cNvSpPr txBox="1"/>
          <p:nvPr/>
        </p:nvSpPr>
        <p:spPr>
          <a:xfrm>
            <a:off x="7086397" y="4927116"/>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Test</a:t>
            </a:r>
          </a:p>
        </p:txBody>
      </p:sp>
      <p:sp>
        <p:nvSpPr>
          <p:cNvPr id="56" name="TextBox 55">
            <a:extLst>
              <a:ext uri="{FF2B5EF4-FFF2-40B4-BE49-F238E27FC236}">
                <a16:creationId xmlns:a16="http://schemas.microsoft.com/office/drawing/2014/main" id="{133E785D-4010-4889-A087-8344E000115F}"/>
              </a:ext>
            </a:extLst>
          </p:cNvPr>
          <p:cNvSpPr txBox="1"/>
          <p:nvPr/>
        </p:nvSpPr>
        <p:spPr>
          <a:xfrm>
            <a:off x="8885336" y="4858736"/>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a:t>
            </a:r>
          </a:p>
        </p:txBody>
      </p:sp>
      <p:sp>
        <p:nvSpPr>
          <p:cNvPr id="57" name="Rectangle 56">
            <a:extLst>
              <a:ext uri="{FF2B5EF4-FFF2-40B4-BE49-F238E27FC236}">
                <a16:creationId xmlns:a16="http://schemas.microsoft.com/office/drawing/2014/main" id="{FB45CEAC-A067-4332-BBCB-8F5AEE969E03}"/>
              </a:ext>
            </a:extLst>
          </p:cNvPr>
          <p:cNvSpPr/>
          <p:nvPr/>
        </p:nvSpPr>
        <p:spPr>
          <a:xfrm>
            <a:off x="6186602" y="5358736"/>
            <a:ext cx="4300476" cy="385894"/>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A5E60CD4-0B2C-4C43-A07D-C017D9557D09}"/>
              </a:ext>
            </a:extLst>
          </p:cNvPr>
          <p:cNvSpPr/>
          <p:nvPr/>
        </p:nvSpPr>
        <p:spPr>
          <a:xfrm>
            <a:off x="6156401" y="5358736"/>
            <a:ext cx="752493" cy="385894"/>
          </a:xfrm>
          <a:prstGeom prst="rect">
            <a:avLst/>
          </a:prstGeom>
          <a:solidFill>
            <a:srgbClr val="FFC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7C309A88-7B0B-4CBF-83D1-D1A21B74F17E}"/>
              </a:ext>
            </a:extLst>
          </p:cNvPr>
          <p:cNvSpPr/>
          <p:nvPr/>
        </p:nvSpPr>
        <p:spPr>
          <a:xfrm>
            <a:off x="7072338" y="5358736"/>
            <a:ext cx="752493" cy="38589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E18F61D9-C8D4-4A6C-9F7A-F97514A2AAC5}"/>
              </a:ext>
            </a:extLst>
          </p:cNvPr>
          <p:cNvSpPr/>
          <p:nvPr/>
        </p:nvSpPr>
        <p:spPr>
          <a:xfrm>
            <a:off x="7072338" y="5356427"/>
            <a:ext cx="3431993" cy="38589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6B81C460-40BE-4054-9C5A-05152DEA53D4}"/>
              </a:ext>
            </a:extLst>
          </p:cNvPr>
          <p:cNvSpPr txBox="1"/>
          <p:nvPr/>
        </p:nvSpPr>
        <p:spPr>
          <a:xfrm>
            <a:off x="6153881" y="5419877"/>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Test</a:t>
            </a:r>
          </a:p>
        </p:txBody>
      </p:sp>
      <p:sp>
        <p:nvSpPr>
          <p:cNvPr id="64" name="TextBox 63">
            <a:extLst>
              <a:ext uri="{FF2B5EF4-FFF2-40B4-BE49-F238E27FC236}">
                <a16:creationId xmlns:a16="http://schemas.microsoft.com/office/drawing/2014/main" id="{96D29FDE-D825-4562-9D2F-E94BBA58A1AE}"/>
              </a:ext>
            </a:extLst>
          </p:cNvPr>
          <p:cNvSpPr txBox="1"/>
          <p:nvPr/>
        </p:nvSpPr>
        <p:spPr>
          <a:xfrm>
            <a:off x="8391514" y="5420383"/>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a:t>
            </a:r>
          </a:p>
        </p:txBody>
      </p:sp>
      <p:sp>
        <p:nvSpPr>
          <p:cNvPr id="69" name="Arrow: Down 68">
            <a:extLst>
              <a:ext uri="{FF2B5EF4-FFF2-40B4-BE49-F238E27FC236}">
                <a16:creationId xmlns:a16="http://schemas.microsoft.com/office/drawing/2014/main" id="{705E4792-DBD9-4895-9D60-4E9AE3D11C4C}"/>
              </a:ext>
            </a:extLst>
          </p:cNvPr>
          <p:cNvSpPr/>
          <p:nvPr/>
        </p:nvSpPr>
        <p:spPr>
          <a:xfrm>
            <a:off x="7842766" y="3117538"/>
            <a:ext cx="1097495" cy="23765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2C769A37-7D3B-4057-A820-37754B279E05}"/>
              </a:ext>
            </a:extLst>
          </p:cNvPr>
          <p:cNvSpPr txBox="1"/>
          <p:nvPr/>
        </p:nvSpPr>
        <p:spPr>
          <a:xfrm>
            <a:off x="7107576" y="3864165"/>
            <a:ext cx="6744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a:t>
            </a:r>
          </a:p>
        </p:txBody>
      </p:sp>
      <p:sp>
        <p:nvSpPr>
          <p:cNvPr id="71" name="TextBox 70">
            <a:extLst>
              <a:ext uri="{FF2B5EF4-FFF2-40B4-BE49-F238E27FC236}">
                <a16:creationId xmlns:a16="http://schemas.microsoft.com/office/drawing/2014/main" id="{D1BB7448-5575-4AC8-A399-0EBA56483263}"/>
              </a:ext>
            </a:extLst>
          </p:cNvPr>
          <p:cNvSpPr txBox="1"/>
          <p:nvPr/>
        </p:nvSpPr>
        <p:spPr>
          <a:xfrm>
            <a:off x="8049035" y="3087101"/>
            <a:ext cx="684956"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Randomize</a:t>
            </a:r>
          </a:p>
        </p:txBody>
      </p:sp>
      <p:sp>
        <p:nvSpPr>
          <p:cNvPr id="50" name="Rectangle 49">
            <a:extLst>
              <a:ext uri="{FF2B5EF4-FFF2-40B4-BE49-F238E27FC236}">
                <a16:creationId xmlns:a16="http://schemas.microsoft.com/office/drawing/2014/main" id="{0E636FFF-50E5-4855-A0A4-612FABB036C1}"/>
              </a:ext>
            </a:extLst>
          </p:cNvPr>
          <p:cNvSpPr/>
          <p:nvPr/>
        </p:nvSpPr>
        <p:spPr>
          <a:xfrm>
            <a:off x="10585974" y="3371985"/>
            <a:ext cx="894695" cy="385894"/>
          </a:xfrm>
          <a:prstGeom prst="rect">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33FA3B47-61EB-4C31-A18B-A325DB7F557D}"/>
              </a:ext>
            </a:extLst>
          </p:cNvPr>
          <p:cNvSpPr/>
          <p:nvPr/>
        </p:nvSpPr>
        <p:spPr>
          <a:xfrm>
            <a:off x="10588341" y="3852133"/>
            <a:ext cx="894695" cy="385894"/>
          </a:xfrm>
          <a:prstGeom prst="rect">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id="{DC65DFC1-5947-4847-ADC8-0BC4AFDB4303}"/>
              </a:ext>
            </a:extLst>
          </p:cNvPr>
          <p:cNvSpPr/>
          <p:nvPr/>
        </p:nvSpPr>
        <p:spPr>
          <a:xfrm>
            <a:off x="10588683" y="4357111"/>
            <a:ext cx="894695" cy="385894"/>
          </a:xfrm>
          <a:prstGeom prst="rect">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DDB49C4C-2487-4513-9892-B639F091E4CF}"/>
              </a:ext>
            </a:extLst>
          </p:cNvPr>
          <p:cNvSpPr/>
          <p:nvPr/>
        </p:nvSpPr>
        <p:spPr>
          <a:xfrm>
            <a:off x="10598283" y="4872543"/>
            <a:ext cx="894695" cy="385894"/>
          </a:xfrm>
          <a:prstGeom prst="rect">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97E34FCE-5F93-429B-883E-5C08D1A33046}"/>
              </a:ext>
            </a:extLst>
          </p:cNvPr>
          <p:cNvSpPr/>
          <p:nvPr/>
        </p:nvSpPr>
        <p:spPr>
          <a:xfrm>
            <a:off x="10606413" y="5360957"/>
            <a:ext cx="894695" cy="385894"/>
          </a:xfrm>
          <a:prstGeom prst="rect">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F855EE3-2537-4C19-98D2-DE14B8A4323C}"/>
              </a:ext>
            </a:extLst>
          </p:cNvPr>
          <p:cNvSpPr txBox="1"/>
          <p:nvPr/>
        </p:nvSpPr>
        <p:spPr>
          <a:xfrm>
            <a:off x="10710053" y="3372432"/>
            <a:ext cx="61396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Dev</a:t>
            </a:r>
          </a:p>
        </p:txBody>
      </p:sp>
      <p:sp>
        <p:nvSpPr>
          <p:cNvPr id="65" name="TextBox 64">
            <a:extLst>
              <a:ext uri="{FF2B5EF4-FFF2-40B4-BE49-F238E27FC236}">
                <a16:creationId xmlns:a16="http://schemas.microsoft.com/office/drawing/2014/main" id="{96EFDD89-4B50-4BEF-BA3C-0F748373CC4B}"/>
              </a:ext>
            </a:extLst>
          </p:cNvPr>
          <p:cNvSpPr txBox="1"/>
          <p:nvPr/>
        </p:nvSpPr>
        <p:spPr>
          <a:xfrm>
            <a:off x="10750400" y="3871302"/>
            <a:ext cx="61396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Dev</a:t>
            </a:r>
          </a:p>
        </p:txBody>
      </p:sp>
      <p:sp>
        <p:nvSpPr>
          <p:cNvPr id="66" name="TextBox 65">
            <a:extLst>
              <a:ext uri="{FF2B5EF4-FFF2-40B4-BE49-F238E27FC236}">
                <a16:creationId xmlns:a16="http://schemas.microsoft.com/office/drawing/2014/main" id="{DB6D9CEA-8DD0-4CA1-82D5-996ABAC60C22}"/>
              </a:ext>
            </a:extLst>
          </p:cNvPr>
          <p:cNvSpPr txBox="1"/>
          <p:nvPr/>
        </p:nvSpPr>
        <p:spPr>
          <a:xfrm>
            <a:off x="10759735" y="4360700"/>
            <a:ext cx="61396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Dev</a:t>
            </a:r>
          </a:p>
        </p:txBody>
      </p:sp>
      <p:sp>
        <p:nvSpPr>
          <p:cNvPr id="67" name="TextBox 66">
            <a:extLst>
              <a:ext uri="{FF2B5EF4-FFF2-40B4-BE49-F238E27FC236}">
                <a16:creationId xmlns:a16="http://schemas.microsoft.com/office/drawing/2014/main" id="{0DB073EF-92FF-45F7-A9E1-F642D85940A0}"/>
              </a:ext>
            </a:extLst>
          </p:cNvPr>
          <p:cNvSpPr txBox="1"/>
          <p:nvPr/>
        </p:nvSpPr>
        <p:spPr>
          <a:xfrm>
            <a:off x="10710053" y="4855614"/>
            <a:ext cx="61396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Dev</a:t>
            </a:r>
          </a:p>
        </p:txBody>
      </p:sp>
      <p:sp>
        <p:nvSpPr>
          <p:cNvPr id="68" name="TextBox 67">
            <a:extLst>
              <a:ext uri="{FF2B5EF4-FFF2-40B4-BE49-F238E27FC236}">
                <a16:creationId xmlns:a16="http://schemas.microsoft.com/office/drawing/2014/main" id="{4AC0A0A0-7935-4217-A608-E400AE14B7B3}"/>
              </a:ext>
            </a:extLst>
          </p:cNvPr>
          <p:cNvSpPr txBox="1"/>
          <p:nvPr/>
        </p:nvSpPr>
        <p:spPr>
          <a:xfrm>
            <a:off x="10749454" y="5360957"/>
            <a:ext cx="61396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Dev</a:t>
            </a:r>
          </a:p>
        </p:txBody>
      </p:sp>
      <p:cxnSp>
        <p:nvCxnSpPr>
          <p:cNvPr id="11" name="Straight Connector 10">
            <a:extLst>
              <a:ext uri="{FF2B5EF4-FFF2-40B4-BE49-F238E27FC236}">
                <a16:creationId xmlns:a16="http://schemas.microsoft.com/office/drawing/2014/main" id="{E099B9E5-26E8-43BE-A955-A75929C3B8DD}"/>
              </a:ext>
            </a:extLst>
          </p:cNvPr>
          <p:cNvCxnSpPr/>
          <p:nvPr/>
        </p:nvCxnSpPr>
        <p:spPr>
          <a:xfrm>
            <a:off x="10527919" y="3094749"/>
            <a:ext cx="50883" cy="268608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CB70A46B-7B16-4C39-932C-A3DC2BBC9447}"/>
              </a:ext>
            </a:extLst>
          </p:cNvPr>
          <p:cNvSpPr txBox="1"/>
          <p:nvPr/>
        </p:nvSpPr>
        <p:spPr>
          <a:xfrm>
            <a:off x="981931" y="6429822"/>
            <a:ext cx="2541445"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XGBoost Parameters</a:t>
            </a:r>
          </a:p>
        </p:txBody>
      </p:sp>
      <p:sp>
        <p:nvSpPr>
          <p:cNvPr id="15" name="TextBox 14">
            <a:extLst>
              <a:ext uri="{FF2B5EF4-FFF2-40B4-BE49-F238E27FC236}">
                <a16:creationId xmlns:a16="http://schemas.microsoft.com/office/drawing/2014/main" id="{AFF16B84-DA26-4DE8-B93B-B0FD431DBE4C}"/>
              </a:ext>
            </a:extLst>
          </p:cNvPr>
          <p:cNvSpPr txBox="1"/>
          <p:nvPr/>
        </p:nvSpPr>
        <p:spPr>
          <a:xfrm>
            <a:off x="931387" y="6429822"/>
            <a:ext cx="101087" cy="246221"/>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5</a:t>
            </a:r>
          </a:p>
        </p:txBody>
      </p:sp>
      <p:sp>
        <p:nvSpPr>
          <p:cNvPr id="16" name="Slide Number Placeholder 15">
            <a:extLst>
              <a:ext uri="{FF2B5EF4-FFF2-40B4-BE49-F238E27FC236}">
                <a16:creationId xmlns:a16="http://schemas.microsoft.com/office/drawing/2014/main" id="{76641E44-3B97-4232-A85C-63208AE5FE7B}"/>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22</a:t>
            </a:fld>
            <a:endParaRPr lang="en-US" sz="2800" b="1" dirty="0">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E8191A8D-8A0D-49C1-93AC-A3C029D613A7}"/>
              </a:ext>
            </a:extLst>
          </p:cNvPr>
          <p:cNvSpPr txBox="1"/>
          <p:nvPr/>
        </p:nvSpPr>
        <p:spPr>
          <a:xfrm>
            <a:off x="4913878" y="6334780"/>
            <a:ext cx="2364244"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5666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AFB5-FCBD-4ABB-B178-2C81944BE350}"/>
              </a:ext>
            </a:extLst>
          </p:cNvPr>
          <p:cNvSpPr>
            <a:spLocks noGrp="1"/>
          </p:cNvSpPr>
          <p:nvPr>
            <p:ph type="title" idx="4294967295"/>
          </p:nvPr>
        </p:nvSpPr>
        <p:spPr>
          <a:xfrm>
            <a:off x="4758982" y="27697"/>
            <a:ext cx="2674035" cy="662934"/>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Results</a:t>
            </a:r>
          </a:p>
        </p:txBody>
      </p:sp>
      <p:graphicFrame>
        <p:nvGraphicFramePr>
          <p:cNvPr id="9" name="Table 9">
            <a:extLst>
              <a:ext uri="{FF2B5EF4-FFF2-40B4-BE49-F238E27FC236}">
                <a16:creationId xmlns:a16="http://schemas.microsoft.com/office/drawing/2014/main" id="{352DA751-4FF5-4D48-9B83-313BCD12760B}"/>
              </a:ext>
            </a:extLst>
          </p:cNvPr>
          <p:cNvGraphicFramePr>
            <a:graphicFrameLocks noGrp="1"/>
          </p:cNvGraphicFramePr>
          <p:nvPr>
            <p:extLst>
              <p:ext uri="{D42A27DB-BD31-4B8C-83A1-F6EECF244321}">
                <p14:modId xmlns:p14="http://schemas.microsoft.com/office/powerpoint/2010/main" val="3194656146"/>
              </p:ext>
            </p:extLst>
          </p:nvPr>
        </p:nvGraphicFramePr>
        <p:xfrm>
          <a:off x="744941" y="1430474"/>
          <a:ext cx="1494405" cy="1523224"/>
        </p:xfrm>
        <a:graphic>
          <a:graphicData uri="http://schemas.openxmlformats.org/drawingml/2006/table">
            <a:tbl>
              <a:tblPr firstRow="1" bandRow="1">
                <a:tableStyleId>{00A15C55-8517-42AA-B614-E9B94910E393}</a:tableStyleId>
              </a:tblPr>
              <a:tblGrid>
                <a:gridCol w="1130512">
                  <a:extLst>
                    <a:ext uri="{9D8B030D-6E8A-4147-A177-3AD203B41FA5}">
                      <a16:colId xmlns:a16="http://schemas.microsoft.com/office/drawing/2014/main" val="1574683198"/>
                    </a:ext>
                  </a:extLst>
                </a:gridCol>
                <a:gridCol w="363893">
                  <a:extLst>
                    <a:ext uri="{9D8B030D-6E8A-4147-A177-3AD203B41FA5}">
                      <a16:colId xmlns:a16="http://schemas.microsoft.com/office/drawing/2014/main" val="1567539568"/>
                    </a:ext>
                  </a:extLst>
                </a:gridCol>
              </a:tblGrid>
              <a:tr h="304024">
                <a:tc gridSpan="2">
                  <a:txBody>
                    <a:bodyPr/>
                    <a:lstStyle/>
                    <a:p>
                      <a:pPr algn="ctr"/>
                      <a:r>
                        <a:rPr lang="en-US" sz="1000" dirty="0">
                          <a:latin typeface="Times New Roman" panose="02020603050405020304" pitchFamily="18" charset="0"/>
                          <a:cs typeface="Times New Roman" panose="02020603050405020304" pitchFamily="18" charset="0"/>
                        </a:rPr>
                        <a:t>Hyperparameter</a:t>
                      </a:r>
                    </a:p>
                  </a:txBody>
                  <a:tcPr/>
                </a:tc>
                <a:tc hMerge="1">
                  <a:txBody>
                    <a:bodyPr/>
                    <a:lstStyle/>
                    <a:p>
                      <a:endParaRPr lang="en-US" dirty="0"/>
                    </a:p>
                  </a:txBody>
                  <a:tcPr/>
                </a:tc>
                <a:extLst>
                  <a:ext uri="{0D108BD9-81ED-4DB2-BD59-A6C34878D82A}">
                    <a16:rowId xmlns:a16="http://schemas.microsoft.com/office/drawing/2014/main" val="3657839346"/>
                  </a:ext>
                </a:extLst>
              </a:tr>
              <a:tr h="234028">
                <a:tc>
                  <a:txBody>
                    <a:bodyPr/>
                    <a:lstStyle/>
                    <a:p>
                      <a:r>
                        <a:rPr lang="en-US" sz="1000" dirty="0">
                          <a:latin typeface="Times New Roman" panose="02020603050405020304" pitchFamily="18" charset="0"/>
                          <a:cs typeface="Times New Roman" panose="02020603050405020304" pitchFamily="18" charset="0"/>
                        </a:rPr>
                        <a:t>min_child_weight</a:t>
                      </a:r>
                    </a:p>
                  </a:txBody>
                  <a:tcPr/>
                </a:tc>
                <a:tc>
                  <a:txBody>
                    <a:bodyPr/>
                    <a:lstStyle/>
                    <a:p>
                      <a:pPr algn="r"/>
                      <a:r>
                        <a:rPr lang="en-US" sz="1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921563752"/>
                  </a:ext>
                </a:extLst>
              </a:tr>
              <a:tr h="234028">
                <a:tc>
                  <a:txBody>
                    <a:bodyPr/>
                    <a:lstStyle/>
                    <a:p>
                      <a:r>
                        <a:rPr lang="en-US" sz="1000" dirty="0">
                          <a:latin typeface="Times New Roman" panose="02020603050405020304" pitchFamily="18" charset="0"/>
                          <a:cs typeface="Times New Roman" panose="02020603050405020304" pitchFamily="18" charset="0"/>
                        </a:rPr>
                        <a:t>gamma</a:t>
                      </a:r>
                    </a:p>
                  </a:txBody>
                  <a:tcPr/>
                </a:tc>
                <a:tc>
                  <a:txBody>
                    <a:bodyPr/>
                    <a:lstStyle/>
                    <a:p>
                      <a:pPr algn="r"/>
                      <a:r>
                        <a:rPr lang="en-US" sz="1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120554450"/>
                  </a:ext>
                </a:extLst>
              </a:tr>
              <a:tr h="234028">
                <a:tc>
                  <a:txBody>
                    <a:bodyPr/>
                    <a:lstStyle/>
                    <a:p>
                      <a:r>
                        <a:rPr lang="en-US" sz="1000" dirty="0">
                          <a:latin typeface="Times New Roman" panose="02020603050405020304" pitchFamily="18" charset="0"/>
                          <a:cs typeface="Times New Roman" panose="02020603050405020304" pitchFamily="18" charset="0"/>
                        </a:rPr>
                        <a:t>subsample</a:t>
                      </a:r>
                    </a:p>
                  </a:txBody>
                  <a:tcPr/>
                </a:tc>
                <a:tc>
                  <a:txBody>
                    <a:bodyPr/>
                    <a:lstStyle/>
                    <a:p>
                      <a:pPr algn="r"/>
                      <a:r>
                        <a:rPr lang="en-US" sz="1000" dirty="0">
                          <a:latin typeface="Times New Roman" panose="02020603050405020304" pitchFamily="18" charset="0"/>
                          <a:cs typeface="Times New Roman" panose="02020603050405020304" pitchFamily="18" charset="0"/>
                        </a:rPr>
                        <a:t>0.8</a:t>
                      </a:r>
                    </a:p>
                  </a:txBody>
                  <a:tcPr/>
                </a:tc>
                <a:extLst>
                  <a:ext uri="{0D108BD9-81ED-4DB2-BD59-A6C34878D82A}">
                    <a16:rowId xmlns:a16="http://schemas.microsoft.com/office/drawing/2014/main" val="3535336788"/>
                  </a:ext>
                </a:extLst>
              </a:tr>
              <a:tr h="234028">
                <a:tc>
                  <a:txBody>
                    <a:bodyPr/>
                    <a:lstStyle/>
                    <a:p>
                      <a:r>
                        <a:rPr lang="en-US" sz="1000" dirty="0">
                          <a:latin typeface="Times New Roman" panose="02020603050405020304" pitchFamily="18" charset="0"/>
                          <a:cs typeface="Times New Roman" panose="02020603050405020304" pitchFamily="18" charset="0"/>
                        </a:rPr>
                        <a:t>colsample_bytree</a:t>
                      </a:r>
                    </a:p>
                  </a:txBody>
                  <a:tcPr/>
                </a:tc>
                <a:tc>
                  <a:txBody>
                    <a:bodyPr/>
                    <a:lstStyle/>
                    <a:p>
                      <a:pPr algn="r"/>
                      <a:r>
                        <a:rPr lang="en-US" sz="1000"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2837050762"/>
                  </a:ext>
                </a:extLst>
              </a:tr>
              <a:tr h="234028">
                <a:tc>
                  <a:txBody>
                    <a:bodyPr/>
                    <a:lstStyle/>
                    <a:p>
                      <a:r>
                        <a:rPr lang="en-US" sz="1000" dirty="0">
                          <a:latin typeface="Times New Roman" panose="02020603050405020304" pitchFamily="18" charset="0"/>
                          <a:cs typeface="Times New Roman" panose="02020603050405020304" pitchFamily="18" charset="0"/>
                        </a:rPr>
                        <a:t>max_depth</a:t>
                      </a:r>
                    </a:p>
                  </a:txBody>
                  <a:tcPr/>
                </a:tc>
                <a:tc>
                  <a:txBody>
                    <a:bodyPr/>
                    <a:lstStyle/>
                    <a:p>
                      <a:pPr algn="r"/>
                      <a:r>
                        <a:rPr lang="en-US" sz="1000" dirty="0">
                          <a:latin typeface="Times New Roman" panose="02020603050405020304" pitchFamily="18" charset="0"/>
                          <a:cs typeface="Times New Roman" panose="02020603050405020304" pitchFamily="18" charset="0"/>
                        </a:rPr>
                        <a:t>4</a:t>
                      </a:r>
                    </a:p>
                  </a:txBody>
                  <a:tcPr/>
                </a:tc>
                <a:extLst>
                  <a:ext uri="{0D108BD9-81ED-4DB2-BD59-A6C34878D82A}">
                    <a16:rowId xmlns:a16="http://schemas.microsoft.com/office/drawing/2014/main" val="2198637053"/>
                  </a:ext>
                </a:extLst>
              </a:tr>
            </a:tbl>
          </a:graphicData>
        </a:graphic>
      </p:graphicFrame>
      <p:pic>
        <p:nvPicPr>
          <p:cNvPr id="2054" name="Picture 6">
            <a:extLst>
              <a:ext uri="{FF2B5EF4-FFF2-40B4-BE49-F238E27FC236}">
                <a16:creationId xmlns:a16="http://schemas.microsoft.com/office/drawing/2014/main" id="{656F4A82-7D05-43C5-9C01-D5826FF2B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247" y="1133112"/>
            <a:ext cx="2674035" cy="206182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84D0652-9F72-4072-924A-24EABFC33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540" y="1173968"/>
            <a:ext cx="2674035" cy="20618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216D97-FB9B-4BCC-B7A7-AC77A5A861E9}"/>
              </a:ext>
            </a:extLst>
          </p:cNvPr>
          <p:cNvSpPr txBox="1"/>
          <p:nvPr/>
        </p:nvSpPr>
        <p:spPr>
          <a:xfrm>
            <a:off x="677830" y="687246"/>
            <a:ext cx="2795212" cy="369332"/>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Optimized for F1 score</a:t>
            </a:r>
          </a:p>
        </p:txBody>
      </p:sp>
      <p:graphicFrame>
        <p:nvGraphicFramePr>
          <p:cNvPr id="12" name="Table 9">
            <a:extLst>
              <a:ext uri="{FF2B5EF4-FFF2-40B4-BE49-F238E27FC236}">
                <a16:creationId xmlns:a16="http://schemas.microsoft.com/office/drawing/2014/main" id="{ED860AC7-30A0-482D-BDC1-1B8B5B2C3A0E}"/>
              </a:ext>
            </a:extLst>
          </p:cNvPr>
          <p:cNvGraphicFramePr>
            <a:graphicFrameLocks noGrp="1"/>
          </p:cNvGraphicFramePr>
          <p:nvPr>
            <p:extLst>
              <p:ext uri="{D42A27DB-BD31-4B8C-83A1-F6EECF244321}">
                <p14:modId xmlns:p14="http://schemas.microsoft.com/office/powerpoint/2010/main" val="2020883846"/>
              </p:ext>
            </p:extLst>
          </p:nvPr>
        </p:nvGraphicFramePr>
        <p:xfrm>
          <a:off x="744941" y="3985745"/>
          <a:ext cx="1587198" cy="1550920"/>
        </p:xfrm>
        <a:graphic>
          <a:graphicData uri="http://schemas.openxmlformats.org/drawingml/2006/table">
            <a:tbl>
              <a:tblPr firstRow="1" bandRow="1">
                <a:tableStyleId>{00A15C55-8517-42AA-B614-E9B94910E393}</a:tableStyleId>
              </a:tblPr>
              <a:tblGrid>
                <a:gridCol w="1159360">
                  <a:extLst>
                    <a:ext uri="{9D8B030D-6E8A-4147-A177-3AD203B41FA5}">
                      <a16:colId xmlns:a16="http://schemas.microsoft.com/office/drawing/2014/main" val="1574683198"/>
                    </a:ext>
                  </a:extLst>
                </a:gridCol>
                <a:gridCol w="427838">
                  <a:extLst>
                    <a:ext uri="{9D8B030D-6E8A-4147-A177-3AD203B41FA5}">
                      <a16:colId xmlns:a16="http://schemas.microsoft.com/office/drawing/2014/main" val="1567539568"/>
                    </a:ext>
                  </a:extLst>
                </a:gridCol>
              </a:tblGrid>
              <a:tr h="216555">
                <a:tc gridSpan="2">
                  <a:txBody>
                    <a:bodyPr/>
                    <a:lstStyle/>
                    <a:p>
                      <a:pPr algn="ctr"/>
                      <a:r>
                        <a:rPr lang="en-US" sz="1000" dirty="0">
                          <a:latin typeface="Times New Roman" panose="02020603050405020304" pitchFamily="18" charset="0"/>
                          <a:cs typeface="Times New Roman" panose="02020603050405020304" pitchFamily="18" charset="0"/>
                        </a:rPr>
                        <a:t>Hyperparameter</a:t>
                      </a:r>
                    </a:p>
                  </a:txBody>
                  <a:tcPr/>
                </a:tc>
                <a:tc hMerge="1">
                  <a:txBody>
                    <a:bodyPr/>
                    <a:lstStyle/>
                    <a:p>
                      <a:endParaRPr lang="en-US" dirty="0"/>
                    </a:p>
                  </a:txBody>
                  <a:tcPr/>
                </a:tc>
                <a:extLst>
                  <a:ext uri="{0D108BD9-81ED-4DB2-BD59-A6C34878D82A}">
                    <a16:rowId xmlns:a16="http://schemas.microsoft.com/office/drawing/2014/main" val="3657839346"/>
                  </a:ext>
                </a:extLst>
              </a:tr>
              <a:tr h="216555">
                <a:tc>
                  <a:txBody>
                    <a:bodyPr/>
                    <a:lstStyle/>
                    <a:p>
                      <a:r>
                        <a:rPr lang="en-US" sz="1000" dirty="0">
                          <a:latin typeface="Times New Roman" panose="02020603050405020304" pitchFamily="18" charset="0"/>
                          <a:cs typeface="Times New Roman" panose="02020603050405020304" pitchFamily="18" charset="0"/>
                        </a:rPr>
                        <a:t>min_child_weight</a:t>
                      </a:r>
                    </a:p>
                  </a:txBody>
                  <a:tcPr/>
                </a:tc>
                <a:tc>
                  <a:txBody>
                    <a:bodyPr/>
                    <a:lstStyle/>
                    <a:p>
                      <a:pPr algn="r"/>
                      <a:r>
                        <a:rPr lang="en-US" sz="1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921563752"/>
                  </a:ext>
                </a:extLst>
              </a:tr>
              <a:tr h="216555">
                <a:tc>
                  <a:txBody>
                    <a:bodyPr/>
                    <a:lstStyle/>
                    <a:p>
                      <a:r>
                        <a:rPr lang="en-US" sz="1000" dirty="0">
                          <a:latin typeface="Times New Roman" panose="02020603050405020304" pitchFamily="18" charset="0"/>
                          <a:cs typeface="Times New Roman" panose="02020603050405020304" pitchFamily="18" charset="0"/>
                        </a:rPr>
                        <a:t>gamma</a:t>
                      </a:r>
                    </a:p>
                  </a:txBody>
                  <a:tcPr/>
                </a:tc>
                <a:tc>
                  <a:txBody>
                    <a:bodyPr/>
                    <a:lstStyle/>
                    <a:p>
                      <a:pPr algn="r"/>
                      <a:r>
                        <a:rPr lang="en-US" sz="10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120554450"/>
                  </a:ext>
                </a:extLst>
              </a:tr>
              <a:tr h="287780">
                <a:tc>
                  <a:txBody>
                    <a:bodyPr/>
                    <a:lstStyle/>
                    <a:p>
                      <a:r>
                        <a:rPr lang="en-US" sz="1000" dirty="0">
                          <a:latin typeface="Times New Roman" panose="02020603050405020304" pitchFamily="18" charset="0"/>
                          <a:cs typeface="Times New Roman" panose="02020603050405020304" pitchFamily="18" charset="0"/>
                        </a:rPr>
                        <a:t>subsample</a:t>
                      </a:r>
                    </a:p>
                  </a:txBody>
                  <a:tcPr/>
                </a:tc>
                <a:tc>
                  <a:txBody>
                    <a:bodyPr/>
                    <a:lstStyle/>
                    <a:p>
                      <a:pPr algn="r"/>
                      <a:r>
                        <a:rPr lang="en-US" sz="1000"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3535336788"/>
                  </a:ext>
                </a:extLst>
              </a:tr>
              <a:tr h="287780">
                <a:tc>
                  <a:txBody>
                    <a:bodyPr/>
                    <a:lstStyle/>
                    <a:p>
                      <a:r>
                        <a:rPr lang="en-US" sz="1000" dirty="0">
                          <a:latin typeface="Times New Roman" panose="02020603050405020304" pitchFamily="18" charset="0"/>
                          <a:cs typeface="Times New Roman" panose="02020603050405020304" pitchFamily="18" charset="0"/>
                        </a:rPr>
                        <a:t>colsample_bytree</a:t>
                      </a:r>
                    </a:p>
                  </a:txBody>
                  <a:tcPr/>
                </a:tc>
                <a:tc>
                  <a:txBody>
                    <a:bodyPr/>
                    <a:lstStyle/>
                    <a:p>
                      <a:pPr algn="r"/>
                      <a:r>
                        <a:rPr lang="en-US" sz="1000" dirty="0">
                          <a:latin typeface="Times New Roman" panose="02020603050405020304" pitchFamily="18" charset="0"/>
                          <a:cs typeface="Times New Roman" panose="02020603050405020304" pitchFamily="18" charset="0"/>
                        </a:rPr>
                        <a:t>0.6</a:t>
                      </a:r>
                    </a:p>
                  </a:txBody>
                  <a:tcPr/>
                </a:tc>
                <a:extLst>
                  <a:ext uri="{0D108BD9-81ED-4DB2-BD59-A6C34878D82A}">
                    <a16:rowId xmlns:a16="http://schemas.microsoft.com/office/drawing/2014/main" val="2837050762"/>
                  </a:ext>
                </a:extLst>
              </a:tr>
              <a:tr h="216555">
                <a:tc>
                  <a:txBody>
                    <a:bodyPr/>
                    <a:lstStyle/>
                    <a:p>
                      <a:r>
                        <a:rPr lang="en-US" sz="1000" dirty="0">
                          <a:latin typeface="Times New Roman" panose="02020603050405020304" pitchFamily="18" charset="0"/>
                          <a:cs typeface="Times New Roman" panose="02020603050405020304" pitchFamily="18" charset="0"/>
                        </a:rPr>
                        <a:t>max_depth</a:t>
                      </a:r>
                    </a:p>
                  </a:txBody>
                  <a:tcPr/>
                </a:tc>
                <a:tc>
                  <a:txBody>
                    <a:bodyPr/>
                    <a:lstStyle/>
                    <a:p>
                      <a:pPr algn="r"/>
                      <a:r>
                        <a:rPr lang="en-US" sz="1000" dirty="0">
                          <a:latin typeface="Times New Roman" panose="02020603050405020304" pitchFamily="18" charset="0"/>
                          <a:cs typeface="Times New Roman" panose="02020603050405020304" pitchFamily="18" charset="0"/>
                        </a:rPr>
                        <a:t>5</a:t>
                      </a:r>
                    </a:p>
                  </a:txBody>
                  <a:tcPr/>
                </a:tc>
                <a:extLst>
                  <a:ext uri="{0D108BD9-81ED-4DB2-BD59-A6C34878D82A}">
                    <a16:rowId xmlns:a16="http://schemas.microsoft.com/office/drawing/2014/main" val="2198637053"/>
                  </a:ext>
                </a:extLst>
              </a:tr>
            </a:tbl>
          </a:graphicData>
        </a:graphic>
      </p:graphicFrame>
      <p:sp>
        <p:nvSpPr>
          <p:cNvPr id="16" name="TextBox 15">
            <a:extLst>
              <a:ext uri="{FF2B5EF4-FFF2-40B4-BE49-F238E27FC236}">
                <a16:creationId xmlns:a16="http://schemas.microsoft.com/office/drawing/2014/main" id="{8C5E6E3C-3EAC-41AF-AC12-9AE44149C266}"/>
              </a:ext>
            </a:extLst>
          </p:cNvPr>
          <p:cNvSpPr txBox="1"/>
          <p:nvPr/>
        </p:nvSpPr>
        <p:spPr>
          <a:xfrm>
            <a:off x="744942" y="3561550"/>
            <a:ext cx="2937825" cy="369332"/>
          </a:xfrm>
          <a:prstGeom prst="rect">
            <a:avLst/>
          </a:prstGeom>
          <a:noFill/>
        </p:spPr>
        <p:txBody>
          <a:bodyPr wrap="square" rtlCol="0">
            <a:spAutoFit/>
          </a:bodyPr>
          <a:lstStyle/>
          <a:p>
            <a:r>
              <a:rPr lang="en-US" u="sng" dirty="0">
                <a:latin typeface="Times New Roman" panose="02020603050405020304" pitchFamily="18" charset="0"/>
                <a:cs typeface="Times New Roman" panose="02020603050405020304" pitchFamily="18" charset="0"/>
              </a:rPr>
              <a:t>Optimized for Precision score</a:t>
            </a:r>
          </a:p>
        </p:txBody>
      </p:sp>
      <p:cxnSp>
        <p:nvCxnSpPr>
          <p:cNvPr id="8" name="Straight Connector 7">
            <a:extLst>
              <a:ext uri="{FF2B5EF4-FFF2-40B4-BE49-F238E27FC236}">
                <a16:creationId xmlns:a16="http://schemas.microsoft.com/office/drawing/2014/main" id="{61090EF0-E792-47E5-869A-509CE3A27857}"/>
              </a:ext>
            </a:extLst>
          </p:cNvPr>
          <p:cNvCxnSpPr>
            <a:cxnSpLocks/>
          </p:cNvCxnSpPr>
          <p:nvPr/>
        </p:nvCxnSpPr>
        <p:spPr>
          <a:xfrm>
            <a:off x="899192" y="629174"/>
            <a:ext cx="10259995"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7" name="Slide Number Placeholder 16">
            <a:extLst>
              <a:ext uri="{FF2B5EF4-FFF2-40B4-BE49-F238E27FC236}">
                <a16:creationId xmlns:a16="http://schemas.microsoft.com/office/drawing/2014/main" id="{76D9B3F4-B489-48AE-81FB-A69D92E8FD91}"/>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23</a:t>
            </a:fld>
            <a:endParaRPr lang="en-US" sz="28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A8326CFF-82E1-4938-AD36-EEC8CDF01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5298" y="3985745"/>
            <a:ext cx="2674035" cy="2061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80E2434-1644-4B01-8DA0-158BEE2A3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2492" y="3985745"/>
            <a:ext cx="2674035" cy="20618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le 6">
            <a:extLst>
              <a:ext uri="{FF2B5EF4-FFF2-40B4-BE49-F238E27FC236}">
                <a16:creationId xmlns:a16="http://schemas.microsoft.com/office/drawing/2014/main" id="{813D37C7-D545-4F9E-B3AD-8826F43D4A9B}"/>
              </a:ext>
            </a:extLst>
          </p:cNvPr>
          <p:cNvGraphicFramePr>
            <a:graphicFrameLocks noGrp="1"/>
          </p:cNvGraphicFramePr>
          <p:nvPr>
            <p:extLst>
              <p:ext uri="{D42A27DB-BD31-4B8C-83A1-F6EECF244321}">
                <p14:modId xmlns:p14="http://schemas.microsoft.com/office/powerpoint/2010/main" val="1517415805"/>
              </p:ext>
            </p:extLst>
          </p:nvPr>
        </p:nvGraphicFramePr>
        <p:xfrm>
          <a:off x="8883475" y="3741569"/>
          <a:ext cx="2674035" cy="2470534"/>
        </p:xfrm>
        <a:graphic>
          <a:graphicData uri="http://schemas.openxmlformats.org/drawingml/2006/table">
            <a:tbl>
              <a:tblPr firstRow="1" bandRow="1">
                <a:tableStyleId>{5C22544A-7EE6-4342-B048-85BDC9FD1C3A}</a:tableStyleId>
              </a:tblPr>
              <a:tblGrid>
                <a:gridCol w="1022615">
                  <a:extLst>
                    <a:ext uri="{9D8B030D-6E8A-4147-A177-3AD203B41FA5}">
                      <a16:colId xmlns:a16="http://schemas.microsoft.com/office/drawing/2014/main" val="2225592605"/>
                    </a:ext>
                  </a:extLst>
                </a:gridCol>
                <a:gridCol w="760075">
                  <a:extLst>
                    <a:ext uri="{9D8B030D-6E8A-4147-A177-3AD203B41FA5}">
                      <a16:colId xmlns:a16="http://schemas.microsoft.com/office/drawing/2014/main" val="2272629405"/>
                    </a:ext>
                  </a:extLst>
                </a:gridCol>
                <a:gridCol w="891345">
                  <a:extLst>
                    <a:ext uri="{9D8B030D-6E8A-4147-A177-3AD203B41FA5}">
                      <a16:colId xmlns:a16="http://schemas.microsoft.com/office/drawing/2014/main" val="197504150"/>
                    </a:ext>
                  </a:extLst>
                </a:gridCol>
              </a:tblGrid>
              <a:tr h="526374">
                <a:tc>
                  <a:txBody>
                    <a:bodyPr/>
                    <a:lstStyle/>
                    <a:p>
                      <a:endParaRPr lang="en-US" sz="1000" dirty="0">
                        <a:latin typeface="Times New Roman" panose="02020603050405020304" pitchFamily="18" charset="0"/>
                        <a:cs typeface="Times New Roman" panose="02020603050405020304" pitchFamily="18" charset="0"/>
                      </a:endParaRPr>
                    </a:p>
                  </a:txBody>
                  <a:tcPr/>
                </a:tc>
                <a:tc>
                  <a:txBody>
                    <a:bodyPr/>
                    <a:lstStyle/>
                    <a:p>
                      <a:pPr algn="l"/>
                      <a:r>
                        <a:rPr lang="en-US" sz="1000" dirty="0">
                          <a:latin typeface="Times New Roman" panose="02020603050405020304" pitchFamily="18" charset="0"/>
                          <a:cs typeface="Times New Roman" panose="02020603050405020304" pitchFamily="18" charset="0"/>
                        </a:rPr>
                        <a:t>Dev</a:t>
                      </a:r>
                    </a:p>
                  </a:txBody>
                  <a:tcPr/>
                </a:tc>
                <a:tc>
                  <a:txBody>
                    <a:bodyPr/>
                    <a:lstStyle/>
                    <a:p>
                      <a:pPr algn="l"/>
                      <a:r>
                        <a:rPr lang="en-US" sz="1000" dirty="0">
                          <a:latin typeface="Times New Roman" panose="02020603050405020304" pitchFamily="18" charset="0"/>
                          <a:cs typeface="Times New Roman" panose="02020603050405020304" pitchFamily="18" charset="0"/>
                        </a:rPr>
                        <a:t>All Data</a:t>
                      </a:r>
                    </a:p>
                  </a:txBody>
                  <a:tcPr/>
                </a:tc>
                <a:extLst>
                  <a:ext uri="{0D108BD9-81ED-4DB2-BD59-A6C34878D82A}">
                    <a16:rowId xmlns:a16="http://schemas.microsoft.com/office/drawing/2014/main" val="1205080233"/>
                  </a:ext>
                </a:extLst>
              </a:tr>
              <a:tr h="420359">
                <a:tc>
                  <a:txBody>
                    <a:bodyPr/>
                    <a:lstStyle/>
                    <a:p>
                      <a:r>
                        <a:rPr lang="en-US" sz="1000" dirty="0">
                          <a:latin typeface="Times New Roman" panose="02020603050405020304" pitchFamily="18" charset="0"/>
                          <a:cs typeface="Times New Roman" panose="02020603050405020304" pitchFamily="18" charset="0"/>
                        </a:rPr>
                        <a:t>Recall Score</a:t>
                      </a:r>
                    </a:p>
                  </a:txBody>
                  <a:tcPr/>
                </a:tc>
                <a:tc>
                  <a:txBody>
                    <a:bodyPr/>
                    <a:lstStyle/>
                    <a:p>
                      <a:pPr algn="r"/>
                      <a:r>
                        <a:rPr lang="en-US" sz="1000" dirty="0">
                          <a:latin typeface="Times New Roman" panose="02020603050405020304" pitchFamily="18" charset="0"/>
                          <a:cs typeface="Times New Roman" panose="02020603050405020304" pitchFamily="18" charset="0"/>
                        </a:rPr>
                        <a:t>80.392%</a:t>
                      </a:r>
                    </a:p>
                  </a:txBody>
                  <a:tcPr/>
                </a:tc>
                <a:tc>
                  <a:txBody>
                    <a:bodyPr/>
                    <a:lstStyle/>
                    <a:p>
                      <a:pPr algn="r"/>
                      <a:r>
                        <a:rPr lang="en-US" sz="1000" dirty="0">
                          <a:latin typeface="Times New Roman" panose="02020603050405020304" pitchFamily="18" charset="0"/>
                          <a:cs typeface="Times New Roman" panose="02020603050405020304" pitchFamily="18" charset="0"/>
                        </a:rPr>
                        <a:t>93.293%</a:t>
                      </a:r>
                    </a:p>
                  </a:txBody>
                  <a:tcPr/>
                </a:tc>
                <a:extLst>
                  <a:ext uri="{0D108BD9-81ED-4DB2-BD59-A6C34878D82A}">
                    <a16:rowId xmlns:a16="http://schemas.microsoft.com/office/drawing/2014/main" val="2404847906"/>
                  </a:ext>
                </a:extLst>
              </a:tr>
              <a:tr h="683083">
                <a:tc>
                  <a:txBody>
                    <a:bodyPr/>
                    <a:lstStyle/>
                    <a:p>
                      <a:r>
                        <a:rPr lang="en-US" sz="1000" dirty="0">
                          <a:latin typeface="Times New Roman" panose="02020603050405020304" pitchFamily="18" charset="0"/>
                          <a:cs typeface="Times New Roman" panose="02020603050405020304" pitchFamily="18" charset="0"/>
                        </a:rPr>
                        <a:t>Precision Score</a:t>
                      </a:r>
                    </a:p>
                  </a:txBody>
                  <a:tcPr/>
                </a:tc>
                <a:tc>
                  <a:txBody>
                    <a:bodyPr/>
                    <a:lstStyle/>
                    <a:p>
                      <a:pPr algn="r"/>
                      <a:r>
                        <a:rPr lang="en-US" sz="1000" dirty="0">
                          <a:latin typeface="Times New Roman" panose="02020603050405020304" pitchFamily="18" charset="0"/>
                          <a:cs typeface="Times New Roman" panose="02020603050405020304" pitchFamily="18" charset="0"/>
                        </a:rPr>
                        <a:t>96.85%</a:t>
                      </a:r>
                    </a:p>
                  </a:txBody>
                  <a:tcPr/>
                </a:tc>
                <a:tc>
                  <a:txBody>
                    <a:bodyPr/>
                    <a:lstStyle/>
                    <a:p>
                      <a:pPr algn="r"/>
                      <a:r>
                        <a:rPr lang="en-US" sz="1000" dirty="0">
                          <a:latin typeface="Times New Roman" panose="02020603050405020304" pitchFamily="18" charset="0"/>
                          <a:cs typeface="Times New Roman" panose="02020603050405020304" pitchFamily="18" charset="0"/>
                        </a:rPr>
                        <a:t>99.136%</a:t>
                      </a:r>
                    </a:p>
                  </a:txBody>
                  <a:tcPr/>
                </a:tc>
                <a:extLst>
                  <a:ext uri="{0D108BD9-81ED-4DB2-BD59-A6C34878D82A}">
                    <a16:rowId xmlns:a16="http://schemas.microsoft.com/office/drawing/2014/main" val="1927295351"/>
                  </a:ext>
                </a:extLst>
              </a:tr>
              <a:tr h="420359">
                <a:tc>
                  <a:txBody>
                    <a:bodyPr/>
                    <a:lstStyle/>
                    <a:p>
                      <a:r>
                        <a:rPr lang="en-US" sz="1000" dirty="0">
                          <a:latin typeface="Times New Roman" panose="02020603050405020304" pitchFamily="18" charset="0"/>
                          <a:cs typeface="Times New Roman" panose="02020603050405020304" pitchFamily="18" charset="0"/>
                        </a:rPr>
                        <a:t>F1 Score</a:t>
                      </a:r>
                    </a:p>
                  </a:txBody>
                  <a:tcPr/>
                </a:tc>
                <a:tc>
                  <a:txBody>
                    <a:bodyPr/>
                    <a:lstStyle/>
                    <a:p>
                      <a:pPr algn="r"/>
                      <a:r>
                        <a:rPr lang="en-US" sz="1000" dirty="0">
                          <a:latin typeface="Times New Roman" panose="02020603050405020304" pitchFamily="18" charset="0"/>
                          <a:cs typeface="Times New Roman" panose="02020603050405020304" pitchFamily="18" charset="0"/>
                        </a:rPr>
                        <a:t>87.857%</a:t>
                      </a:r>
                    </a:p>
                  </a:txBody>
                  <a:tcPr/>
                </a:tc>
                <a:tc>
                  <a:txBody>
                    <a:bodyPr/>
                    <a:lstStyle/>
                    <a:p>
                      <a:pPr algn="r"/>
                      <a:r>
                        <a:rPr lang="en-US" sz="1000" dirty="0">
                          <a:latin typeface="Times New Roman" panose="02020603050405020304" pitchFamily="18" charset="0"/>
                          <a:cs typeface="Times New Roman" panose="02020603050405020304" pitchFamily="18" charset="0"/>
                        </a:rPr>
                        <a:t>96.126%</a:t>
                      </a:r>
                    </a:p>
                  </a:txBody>
                  <a:tcPr/>
                </a:tc>
                <a:extLst>
                  <a:ext uri="{0D108BD9-81ED-4DB2-BD59-A6C34878D82A}">
                    <a16:rowId xmlns:a16="http://schemas.microsoft.com/office/drawing/2014/main" val="1542457719"/>
                  </a:ext>
                </a:extLst>
              </a:tr>
              <a:tr h="420359">
                <a:tc>
                  <a:txBody>
                    <a:bodyPr/>
                    <a:lstStyle/>
                    <a:p>
                      <a:r>
                        <a:rPr lang="en-US" sz="1000" dirty="0">
                          <a:latin typeface="Times New Roman" panose="02020603050405020304" pitchFamily="18" charset="0"/>
                          <a:cs typeface="Times New Roman" panose="02020603050405020304" pitchFamily="18" charset="0"/>
                        </a:rPr>
                        <a:t>Accuracy</a:t>
                      </a:r>
                    </a:p>
                  </a:txBody>
                  <a:tcPr/>
                </a:tc>
                <a:tc>
                  <a:txBody>
                    <a:bodyPr/>
                    <a:lstStyle/>
                    <a:p>
                      <a:pPr algn="r"/>
                      <a:r>
                        <a:rPr lang="en-US" sz="1000" dirty="0">
                          <a:latin typeface="Times New Roman" panose="02020603050405020304" pitchFamily="18" charset="0"/>
                          <a:cs typeface="Times New Roman" panose="02020603050405020304" pitchFamily="18" charset="0"/>
                        </a:rPr>
                        <a:t>99.96%</a:t>
                      </a:r>
                    </a:p>
                  </a:txBody>
                  <a:tcPr/>
                </a:tc>
                <a:tc>
                  <a:txBody>
                    <a:bodyPr/>
                    <a:lstStyle/>
                    <a:p>
                      <a:pPr algn="r"/>
                      <a:r>
                        <a:rPr lang="en-US" sz="1000" dirty="0">
                          <a:latin typeface="Times New Roman" panose="02020603050405020304" pitchFamily="18" charset="0"/>
                          <a:cs typeface="Times New Roman" panose="02020603050405020304" pitchFamily="18" charset="0"/>
                        </a:rPr>
                        <a:t>99.987%</a:t>
                      </a:r>
                    </a:p>
                  </a:txBody>
                  <a:tcPr/>
                </a:tc>
                <a:extLst>
                  <a:ext uri="{0D108BD9-81ED-4DB2-BD59-A6C34878D82A}">
                    <a16:rowId xmlns:a16="http://schemas.microsoft.com/office/drawing/2014/main" val="340358858"/>
                  </a:ext>
                </a:extLst>
              </a:tr>
            </a:tbl>
          </a:graphicData>
        </a:graphic>
      </p:graphicFrame>
      <p:graphicFrame>
        <p:nvGraphicFramePr>
          <p:cNvPr id="19" name="Table 6">
            <a:extLst>
              <a:ext uri="{FF2B5EF4-FFF2-40B4-BE49-F238E27FC236}">
                <a16:creationId xmlns:a16="http://schemas.microsoft.com/office/drawing/2014/main" id="{1D52F2B3-020F-4BF3-931F-A113E952C2D8}"/>
              </a:ext>
            </a:extLst>
          </p:cNvPr>
          <p:cNvGraphicFramePr>
            <a:graphicFrameLocks noGrp="1"/>
          </p:cNvGraphicFramePr>
          <p:nvPr>
            <p:extLst>
              <p:ext uri="{D42A27DB-BD31-4B8C-83A1-F6EECF244321}">
                <p14:modId xmlns:p14="http://schemas.microsoft.com/office/powerpoint/2010/main" val="1417276677"/>
              </p:ext>
            </p:extLst>
          </p:nvPr>
        </p:nvGraphicFramePr>
        <p:xfrm>
          <a:off x="8883475" y="876890"/>
          <a:ext cx="2674035" cy="2470501"/>
        </p:xfrm>
        <a:graphic>
          <a:graphicData uri="http://schemas.openxmlformats.org/drawingml/2006/table">
            <a:tbl>
              <a:tblPr firstRow="1" bandRow="1">
                <a:tableStyleId>{5C22544A-7EE6-4342-B048-85BDC9FD1C3A}</a:tableStyleId>
              </a:tblPr>
              <a:tblGrid>
                <a:gridCol w="1022615">
                  <a:extLst>
                    <a:ext uri="{9D8B030D-6E8A-4147-A177-3AD203B41FA5}">
                      <a16:colId xmlns:a16="http://schemas.microsoft.com/office/drawing/2014/main" val="2225592605"/>
                    </a:ext>
                  </a:extLst>
                </a:gridCol>
                <a:gridCol w="760075">
                  <a:extLst>
                    <a:ext uri="{9D8B030D-6E8A-4147-A177-3AD203B41FA5}">
                      <a16:colId xmlns:a16="http://schemas.microsoft.com/office/drawing/2014/main" val="2272629405"/>
                    </a:ext>
                  </a:extLst>
                </a:gridCol>
                <a:gridCol w="891345">
                  <a:extLst>
                    <a:ext uri="{9D8B030D-6E8A-4147-A177-3AD203B41FA5}">
                      <a16:colId xmlns:a16="http://schemas.microsoft.com/office/drawing/2014/main" val="197504150"/>
                    </a:ext>
                  </a:extLst>
                </a:gridCol>
              </a:tblGrid>
              <a:tr h="439200">
                <a:tc>
                  <a:txBody>
                    <a:bodyPr/>
                    <a:lstStyle/>
                    <a:p>
                      <a:endParaRPr lang="en-US" sz="1000" dirty="0">
                        <a:latin typeface="Times New Roman" panose="02020603050405020304" pitchFamily="18" charset="0"/>
                        <a:cs typeface="Times New Roman" panose="02020603050405020304" pitchFamily="18" charset="0"/>
                      </a:endParaRPr>
                    </a:p>
                  </a:txBody>
                  <a:tcPr/>
                </a:tc>
                <a:tc>
                  <a:txBody>
                    <a:bodyPr/>
                    <a:lstStyle/>
                    <a:p>
                      <a:pPr algn="l"/>
                      <a:r>
                        <a:rPr lang="en-US" sz="1000" dirty="0">
                          <a:latin typeface="Times New Roman" panose="02020603050405020304" pitchFamily="18" charset="0"/>
                          <a:cs typeface="Times New Roman" panose="02020603050405020304" pitchFamily="18" charset="0"/>
                        </a:rPr>
                        <a:t>Dev</a:t>
                      </a:r>
                    </a:p>
                  </a:txBody>
                  <a:tcPr/>
                </a:tc>
                <a:tc>
                  <a:txBody>
                    <a:bodyPr/>
                    <a:lstStyle/>
                    <a:p>
                      <a:pPr algn="l"/>
                      <a:r>
                        <a:rPr lang="en-US" sz="1000" dirty="0">
                          <a:latin typeface="Times New Roman" panose="02020603050405020304" pitchFamily="18" charset="0"/>
                          <a:cs typeface="Times New Roman" panose="02020603050405020304" pitchFamily="18" charset="0"/>
                        </a:rPr>
                        <a:t>All Data</a:t>
                      </a:r>
                    </a:p>
                  </a:txBody>
                  <a:tcPr/>
                </a:tc>
                <a:extLst>
                  <a:ext uri="{0D108BD9-81ED-4DB2-BD59-A6C34878D82A}">
                    <a16:rowId xmlns:a16="http://schemas.microsoft.com/office/drawing/2014/main" val="1205080233"/>
                  </a:ext>
                </a:extLst>
              </a:tr>
              <a:tr h="439200">
                <a:tc>
                  <a:txBody>
                    <a:bodyPr/>
                    <a:lstStyle/>
                    <a:p>
                      <a:r>
                        <a:rPr lang="en-US" sz="1000" dirty="0">
                          <a:latin typeface="Times New Roman" panose="02020603050405020304" pitchFamily="18" charset="0"/>
                          <a:cs typeface="Times New Roman" panose="02020603050405020304" pitchFamily="18" charset="0"/>
                        </a:rPr>
                        <a:t>Recall Score</a:t>
                      </a:r>
                    </a:p>
                  </a:txBody>
                  <a:tcPr/>
                </a:tc>
                <a:tc>
                  <a:txBody>
                    <a:bodyPr/>
                    <a:lstStyle/>
                    <a:p>
                      <a:pPr algn="r"/>
                      <a:r>
                        <a:rPr lang="en-US" sz="1000" dirty="0">
                          <a:latin typeface="Times New Roman" panose="02020603050405020304" pitchFamily="18" charset="0"/>
                          <a:cs typeface="Times New Roman" panose="02020603050405020304" pitchFamily="18" charset="0"/>
                        </a:rPr>
                        <a:t>83.66%</a:t>
                      </a:r>
                    </a:p>
                  </a:txBody>
                  <a:tcPr/>
                </a:tc>
                <a:tc>
                  <a:txBody>
                    <a:bodyPr/>
                    <a:lstStyle/>
                    <a:p>
                      <a:pPr algn="r"/>
                      <a:r>
                        <a:rPr lang="en-US" sz="1000" dirty="0">
                          <a:latin typeface="Times New Roman" panose="02020603050405020304" pitchFamily="18" charset="0"/>
                          <a:cs typeface="Times New Roman" panose="02020603050405020304" pitchFamily="18" charset="0"/>
                        </a:rPr>
                        <a:t>94.512%</a:t>
                      </a:r>
                    </a:p>
                  </a:txBody>
                  <a:tcPr/>
                </a:tc>
                <a:extLst>
                  <a:ext uri="{0D108BD9-81ED-4DB2-BD59-A6C34878D82A}">
                    <a16:rowId xmlns:a16="http://schemas.microsoft.com/office/drawing/2014/main" val="2404847906"/>
                  </a:ext>
                </a:extLst>
              </a:tr>
              <a:tr h="713701">
                <a:tc>
                  <a:txBody>
                    <a:bodyPr/>
                    <a:lstStyle/>
                    <a:p>
                      <a:r>
                        <a:rPr lang="en-US" sz="1000" dirty="0">
                          <a:latin typeface="Times New Roman" panose="02020603050405020304" pitchFamily="18" charset="0"/>
                          <a:cs typeface="Times New Roman" panose="02020603050405020304" pitchFamily="18" charset="0"/>
                        </a:rPr>
                        <a:t>Precision Score</a:t>
                      </a:r>
                    </a:p>
                  </a:txBody>
                  <a:tcPr/>
                </a:tc>
                <a:tc>
                  <a:txBody>
                    <a:bodyPr/>
                    <a:lstStyle/>
                    <a:p>
                      <a:pPr algn="r"/>
                      <a:r>
                        <a:rPr lang="en-US" sz="1000" dirty="0">
                          <a:latin typeface="Times New Roman" panose="02020603050405020304" pitchFamily="18" charset="0"/>
                          <a:cs typeface="Times New Roman" panose="02020603050405020304" pitchFamily="18" charset="0"/>
                        </a:rPr>
                        <a:t>98.462%</a:t>
                      </a:r>
                    </a:p>
                  </a:txBody>
                  <a:tcPr/>
                </a:tc>
                <a:tc>
                  <a:txBody>
                    <a:bodyPr/>
                    <a:lstStyle/>
                    <a:p>
                      <a:pPr algn="r"/>
                      <a:r>
                        <a:rPr lang="en-US" sz="1000" dirty="0">
                          <a:latin typeface="Times New Roman" panose="02020603050405020304" pitchFamily="18" charset="0"/>
                          <a:cs typeface="Times New Roman" panose="02020603050405020304" pitchFamily="18" charset="0"/>
                        </a:rPr>
                        <a:t>99.572%</a:t>
                      </a:r>
                    </a:p>
                  </a:txBody>
                  <a:tcPr/>
                </a:tc>
                <a:extLst>
                  <a:ext uri="{0D108BD9-81ED-4DB2-BD59-A6C34878D82A}">
                    <a16:rowId xmlns:a16="http://schemas.microsoft.com/office/drawing/2014/main" val="1927295351"/>
                  </a:ext>
                </a:extLst>
              </a:tr>
              <a:tr h="439200">
                <a:tc>
                  <a:txBody>
                    <a:bodyPr/>
                    <a:lstStyle/>
                    <a:p>
                      <a:r>
                        <a:rPr lang="en-US" sz="1000" dirty="0">
                          <a:latin typeface="Times New Roman" panose="02020603050405020304" pitchFamily="18" charset="0"/>
                          <a:cs typeface="Times New Roman" panose="02020603050405020304" pitchFamily="18" charset="0"/>
                        </a:rPr>
                        <a:t>F1 Score</a:t>
                      </a:r>
                    </a:p>
                  </a:txBody>
                  <a:tcPr/>
                </a:tc>
                <a:tc>
                  <a:txBody>
                    <a:bodyPr/>
                    <a:lstStyle/>
                    <a:p>
                      <a:pPr algn="r"/>
                      <a:r>
                        <a:rPr lang="en-US" sz="1000" dirty="0">
                          <a:latin typeface="Times New Roman" panose="02020603050405020304" pitchFamily="18" charset="0"/>
                          <a:cs typeface="Times New Roman" panose="02020603050405020304" pitchFamily="18" charset="0"/>
                        </a:rPr>
                        <a:t>90.459%</a:t>
                      </a:r>
                    </a:p>
                  </a:txBody>
                  <a:tcPr/>
                </a:tc>
                <a:tc>
                  <a:txBody>
                    <a:bodyPr/>
                    <a:lstStyle/>
                    <a:p>
                      <a:pPr algn="r"/>
                      <a:r>
                        <a:rPr lang="en-US" sz="1000" dirty="0">
                          <a:latin typeface="Times New Roman" panose="02020603050405020304" pitchFamily="18" charset="0"/>
                          <a:cs typeface="Times New Roman" panose="02020603050405020304" pitchFamily="18" charset="0"/>
                        </a:rPr>
                        <a:t>96.976%</a:t>
                      </a:r>
                    </a:p>
                  </a:txBody>
                  <a:tcPr/>
                </a:tc>
                <a:extLst>
                  <a:ext uri="{0D108BD9-81ED-4DB2-BD59-A6C34878D82A}">
                    <a16:rowId xmlns:a16="http://schemas.microsoft.com/office/drawing/2014/main" val="1542457719"/>
                  </a:ext>
                </a:extLst>
              </a:tr>
              <a:tr h="439200">
                <a:tc>
                  <a:txBody>
                    <a:bodyPr/>
                    <a:lstStyle/>
                    <a:p>
                      <a:r>
                        <a:rPr lang="en-US" sz="1000" dirty="0">
                          <a:latin typeface="Times New Roman" panose="02020603050405020304" pitchFamily="18" charset="0"/>
                          <a:cs typeface="Times New Roman" panose="02020603050405020304" pitchFamily="18" charset="0"/>
                        </a:rPr>
                        <a:t>Accuracy</a:t>
                      </a:r>
                    </a:p>
                  </a:txBody>
                  <a:tcPr/>
                </a:tc>
                <a:tc>
                  <a:txBody>
                    <a:bodyPr/>
                    <a:lstStyle/>
                    <a:p>
                      <a:pPr algn="r"/>
                      <a:r>
                        <a:rPr lang="en-US" sz="1000" dirty="0">
                          <a:latin typeface="Times New Roman" panose="02020603050405020304" pitchFamily="18" charset="0"/>
                          <a:cs typeface="Times New Roman" panose="02020603050405020304" pitchFamily="18" charset="0"/>
                        </a:rPr>
                        <a:t>99.968%</a:t>
                      </a:r>
                    </a:p>
                  </a:txBody>
                  <a:tcPr/>
                </a:tc>
                <a:tc>
                  <a:txBody>
                    <a:bodyPr/>
                    <a:lstStyle/>
                    <a:p>
                      <a:pPr algn="r"/>
                      <a:r>
                        <a:rPr lang="en-US" sz="1000" dirty="0">
                          <a:latin typeface="Times New Roman" panose="02020603050405020304" pitchFamily="18" charset="0"/>
                          <a:cs typeface="Times New Roman" panose="02020603050405020304" pitchFamily="18" charset="0"/>
                        </a:rPr>
                        <a:t>99.99%</a:t>
                      </a:r>
                    </a:p>
                  </a:txBody>
                  <a:tcPr/>
                </a:tc>
                <a:extLst>
                  <a:ext uri="{0D108BD9-81ED-4DB2-BD59-A6C34878D82A}">
                    <a16:rowId xmlns:a16="http://schemas.microsoft.com/office/drawing/2014/main" val="340358858"/>
                  </a:ext>
                </a:extLst>
              </a:tr>
            </a:tbl>
          </a:graphicData>
        </a:graphic>
      </p:graphicFrame>
      <p:sp>
        <p:nvSpPr>
          <p:cNvPr id="5" name="Oval 4">
            <a:extLst>
              <a:ext uri="{FF2B5EF4-FFF2-40B4-BE49-F238E27FC236}">
                <a16:creationId xmlns:a16="http://schemas.microsoft.com/office/drawing/2014/main" id="{70119BC7-2CE5-48E5-A48E-8F3968A61682}"/>
              </a:ext>
            </a:extLst>
          </p:cNvPr>
          <p:cNvSpPr/>
          <p:nvPr/>
        </p:nvSpPr>
        <p:spPr>
          <a:xfrm>
            <a:off x="9900458" y="2466363"/>
            <a:ext cx="1751850" cy="335560"/>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FB30D81-83F1-4251-B862-67DE5E5015E0}"/>
              </a:ext>
            </a:extLst>
          </p:cNvPr>
          <p:cNvSpPr/>
          <p:nvPr/>
        </p:nvSpPr>
        <p:spPr>
          <a:xfrm>
            <a:off x="9860469" y="1736625"/>
            <a:ext cx="1751850" cy="33556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793077A-1C36-4804-95C6-3014AA75BFA6}"/>
              </a:ext>
            </a:extLst>
          </p:cNvPr>
          <p:cNvSpPr txBox="1"/>
          <p:nvPr/>
        </p:nvSpPr>
        <p:spPr>
          <a:xfrm>
            <a:off x="4913878" y="6334780"/>
            <a:ext cx="2364244"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
        <p:nvSpPr>
          <p:cNvPr id="7" name="Oval 6">
            <a:extLst>
              <a:ext uri="{FF2B5EF4-FFF2-40B4-BE49-F238E27FC236}">
                <a16:creationId xmlns:a16="http://schemas.microsoft.com/office/drawing/2014/main" id="{AC836FC5-8479-4472-ABCF-995941659D3B}"/>
              </a:ext>
            </a:extLst>
          </p:cNvPr>
          <p:cNvSpPr/>
          <p:nvPr/>
        </p:nvSpPr>
        <p:spPr>
          <a:xfrm>
            <a:off x="4596366" y="1634218"/>
            <a:ext cx="494775" cy="1115736"/>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7C9E533-47CD-42BA-AD94-83157E7429B5}"/>
              </a:ext>
            </a:extLst>
          </p:cNvPr>
          <p:cNvSpPr/>
          <p:nvPr/>
        </p:nvSpPr>
        <p:spPr>
          <a:xfrm>
            <a:off x="4427317" y="4447567"/>
            <a:ext cx="494775" cy="111573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32237E-E668-4990-8395-CD2F01ACD8BD}"/>
              </a:ext>
            </a:extLst>
          </p:cNvPr>
          <p:cNvSpPr/>
          <p:nvPr/>
        </p:nvSpPr>
        <p:spPr>
          <a:xfrm>
            <a:off x="7432041" y="4447567"/>
            <a:ext cx="494775" cy="111573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E215EA5-D946-47C3-8391-79E380EED7EC}"/>
              </a:ext>
            </a:extLst>
          </p:cNvPr>
          <p:cNvSpPr/>
          <p:nvPr/>
        </p:nvSpPr>
        <p:spPr>
          <a:xfrm>
            <a:off x="7492162" y="1606155"/>
            <a:ext cx="494775" cy="1115736"/>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2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7" grpId="0" animBg="1"/>
      <p:bldP spid="22" grpId="0" animBg="1"/>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2C6E-A84E-4308-ACFA-0A98270D128D}"/>
              </a:ext>
            </a:extLst>
          </p:cNvPr>
          <p:cNvSpPr>
            <a:spLocks noGrp="1"/>
          </p:cNvSpPr>
          <p:nvPr>
            <p:ph type="title" idx="4294967295"/>
          </p:nvPr>
        </p:nvSpPr>
        <p:spPr>
          <a:xfrm>
            <a:off x="4673600" y="9331"/>
            <a:ext cx="2844800" cy="72231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Conclusion</a:t>
            </a:r>
          </a:p>
        </p:txBody>
      </p:sp>
      <p:cxnSp>
        <p:nvCxnSpPr>
          <p:cNvPr id="4" name="Straight Connector 3">
            <a:extLst>
              <a:ext uri="{FF2B5EF4-FFF2-40B4-BE49-F238E27FC236}">
                <a16:creationId xmlns:a16="http://schemas.microsoft.com/office/drawing/2014/main" id="{BB1B3346-5726-4CA6-969C-A77F75EF0577}"/>
              </a:ext>
            </a:extLst>
          </p:cNvPr>
          <p:cNvCxnSpPr>
            <a:cxnSpLocks/>
          </p:cNvCxnSpPr>
          <p:nvPr/>
        </p:nvCxnSpPr>
        <p:spPr>
          <a:xfrm>
            <a:off x="899192" y="629174"/>
            <a:ext cx="10259995"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EB46AC71-25AD-4D62-9AF3-D80852441C39}"/>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24</a:t>
            </a:fld>
            <a:endParaRPr lang="en-US" sz="2800" b="1" dirty="0">
              <a:latin typeface="Times New Roman" panose="02020603050405020304" pitchFamily="18" charset="0"/>
              <a:cs typeface="Times New Roman" panose="02020603050405020304" pitchFamily="18" charset="0"/>
            </a:endParaRPr>
          </a:p>
        </p:txBody>
      </p:sp>
      <p:pic>
        <p:nvPicPr>
          <p:cNvPr id="7" name="Graphic 6" descr="Wireless router">
            <a:extLst>
              <a:ext uri="{FF2B5EF4-FFF2-40B4-BE49-F238E27FC236}">
                <a16:creationId xmlns:a16="http://schemas.microsoft.com/office/drawing/2014/main" id="{F71FE09D-7FA0-41A0-A400-7B694B1FE7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0230" y="1344561"/>
            <a:ext cx="914400" cy="914400"/>
          </a:xfrm>
          <a:prstGeom prst="rect">
            <a:avLst/>
          </a:prstGeom>
        </p:spPr>
      </p:pic>
      <p:sp>
        <p:nvSpPr>
          <p:cNvPr id="8" name="TextBox 7">
            <a:extLst>
              <a:ext uri="{FF2B5EF4-FFF2-40B4-BE49-F238E27FC236}">
                <a16:creationId xmlns:a16="http://schemas.microsoft.com/office/drawing/2014/main" id="{EACA48A5-6E66-4CD0-93E2-649B75FD8BA0}"/>
              </a:ext>
            </a:extLst>
          </p:cNvPr>
          <p:cNvSpPr txBox="1"/>
          <p:nvPr/>
        </p:nvSpPr>
        <p:spPr>
          <a:xfrm>
            <a:off x="944277" y="1000397"/>
            <a:ext cx="220630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Unlabeled New Data</a:t>
            </a:r>
          </a:p>
        </p:txBody>
      </p:sp>
      <p:sp>
        <p:nvSpPr>
          <p:cNvPr id="10" name="TextBox 9">
            <a:extLst>
              <a:ext uri="{FF2B5EF4-FFF2-40B4-BE49-F238E27FC236}">
                <a16:creationId xmlns:a16="http://schemas.microsoft.com/office/drawing/2014/main" id="{95816745-FEB8-4A6E-8625-6DE64F0412AA}"/>
              </a:ext>
            </a:extLst>
          </p:cNvPr>
          <p:cNvSpPr txBox="1"/>
          <p:nvPr/>
        </p:nvSpPr>
        <p:spPr>
          <a:xfrm>
            <a:off x="5495342" y="1028322"/>
            <a:ext cx="1833461"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K-means Clustering</a:t>
            </a:r>
          </a:p>
        </p:txBody>
      </p:sp>
      <p:cxnSp>
        <p:nvCxnSpPr>
          <p:cNvPr id="12" name="Straight Arrow Connector 11">
            <a:extLst>
              <a:ext uri="{FF2B5EF4-FFF2-40B4-BE49-F238E27FC236}">
                <a16:creationId xmlns:a16="http://schemas.microsoft.com/office/drawing/2014/main" id="{4C608F38-BC5F-4284-AF3B-DA077AA71E46}"/>
              </a:ext>
            </a:extLst>
          </p:cNvPr>
          <p:cNvCxnSpPr>
            <a:cxnSpLocks/>
          </p:cNvCxnSpPr>
          <p:nvPr/>
        </p:nvCxnSpPr>
        <p:spPr>
          <a:xfrm>
            <a:off x="2905903" y="1801761"/>
            <a:ext cx="29160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Target Audience">
            <a:extLst>
              <a:ext uri="{FF2B5EF4-FFF2-40B4-BE49-F238E27FC236}">
                <a16:creationId xmlns:a16="http://schemas.microsoft.com/office/drawing/2014/main" id="{1253EFED-721F-480C-8947-05240FED0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7740" y="3338412"/>
            <a:ext cx="914400" cy="914400"/>
          </a:xfrm>
          <a:prstGeom prst="rect">
            <a:avLst/>
          </a:prstGeom>
        </p:spPr>
      </p:pic>
      <p:cxnSp>
        <p:nvCxnSpPr>
          <p:cNvPr id="15" name="Straight Arrow Connector 14">
            <a:extLst>
              <a:ext uri="{FF2B5EF4-FFF2-40B4-BE49-F238E27FC236}">
                <a16:creationId xmlns:a16="http://schemas.microsoft.com/office/drawing/2014/main" id="{BFEBFCE3-DED0-4468-A5BA-25EA7DB9840B}"/>
              </a:ext>
            </a:extLst>
          </p:cNvPr>
          <p:cNvCxnSpPr>
            <a:cxnSpLocks/>
          </p:cNvCxnSpPr>
          <p:nvPr/>
        </p:nvCxnSpPr>
        <p:spPr>
          <a:xfrm>
            <a:off x="6657032" y="1801761"/>
            <a:ext cx="1441784" cy="17907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EC875BE-5B75-49A6-8DF2-D1DF1F05E8CE}"/>
              </a:ext>
            </a:extLst>
          </p:cNvPr>
          <p:cNvSpPr txBox="1"/>
          <p:nvPr/>
        </p:nvSpPr>
        <p:spPr>
          <a:xfrm>
            <a:off x="7940903" y="2863983"/>
            <a:ext cx="146807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Fraud Department</a:t>
            </a:r>
          </a:p>
        </p:txBody>
      </p:sp>
      <p:pic>
        <p:nvPicPr>
          <p:cNvPr id="18" name="Graphic 17" descr="Database">
            <a:extLst>
              <a:ext uri="{FF2B5EF4-FFF2-40B4-BE49-F238E27FC236}">
                <a16:creationId xmlns:a16="http://schemas.microsoft.com/office/drawing/2014/main" id="{F3632691-BC56-4482-A563-6A173330FD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4390" y="3336932"/>
            <a:ext cx="914400" cy="914400"/>
          </a:xfrm>
          <a:prstGeom prst="rect">
            <a:avLst/>
          </a:prstGeom>
        </p:spPr>
      </p:pic>
      <p:cxnSp>
        <p:nvCxnSpPr>
          <p:cNvPr id="19" name="Straight Arrow Connector 18">
            <a:extLst>
              <a:ext uri="{FF2B5EF4-FFF2-40B4-BE49-F238E27FC236}">
                <a16:creationId xmlns:a16="http://schemas.microsoft.com/office/drawing/2014/main" id="{F3B52324-F749-4D74-8106-BD50A1471BB1}"/>
              </a:ext>
            </a:extLst>
          </p:cNvPr>
          <p:cNvCxnSpPr>
            <a:cxnSpLocks/>
            <a:endCxn id="18" idx="3"/>
          </p:cNvCxnSpPr>
          <p:nvPr/>
        </p:nvCxnSpPr>
        <p:spPr>
          <a:xfrm flipH="1">
            <a:off x="6558790" y="3794132"/>
            <a:ext cx="15400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CB59BC8-28BC-4B21-9914-D4A33A10DEF8}"/>
              </a:ext>
            </a:extLst>
          </p:cNvPr>
          <p:cNvSpPr txBox="1"/>
          <p:nvPr/>
        </p:nvSpPr>
        <p:spPr>
          <a:xfrm>
            <a:off x="5419834" y="2955210"/>
            <a:ext cx="14680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Labeled data</a:t>
            </a:r>
          </a:p>
        </p:txBody>
      </p:sp>
      <p:cxnSp>
        <p:nvCxnSpPr>
          <p:cNvPr id="25" name="Straight Arrow Connector 24">
            <a:extLst>
              <a:ext uri="{FF2B5EF4-FFF2-40B4-BE49-F238E27FC236}">
                <a16:creationId xmlns:a16="http://schemas.microsoft.com/office/drawing/2014/main" id="{31316AF5-93D8-4FFC-A61C-07EB05282086}"/>
              </a:ext>
            </a:extLst>
          </p:cNvPr>
          <p:cNvCxnSpPr>
            <a:cxnSpLocks/>
          </p:cNvCxnSpPr>
          <p:nvPr/>
        </p:nvCxnSpPr>
        <p:spPr>
          <a:xfrm flipH="1" flipV="1">
            <a:off x="6249017" y="2074725"/>
            <a:ext cx="11867" cy="8037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E8668EF-73D8-4B24-9E16-75BBA241AE28}"/>
              </a:ext>
            </a:extLst>
          </p:cNvPr>
          <p:cNvCxnSpPr>
            <a:cxnSpLocks/>
          </p:cNvCxnSpPr>
          <p:nvPr/>
        </p:nvCxnSpPr>
        <p:spPr>
          <a:xfrm flipH="1" flipV="1">
            <a:off x="4080370" y="3794132"/>
            <a:ext cx="1578528" cy="4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Graphic 30" descr="Database">
            <a:extLst>
              <a:ext uri="{FF2B5EF4-FFF2-40B4-BE49-F238E27FC236}">
                <a16:creationId xmlns:a16="http://schemas.microsoft.com/office/drawing/2014/main" id="{14000212-015B-4BD9-8949-710CA3949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11480" y="3717239"/>
            <a:ext cx="392884" cy="392884"/>
          </a:xfrm>
          <a:prstGeom prst="rect">
            <a:avLst/>
          </a:prstGeom>
        </p:spPr>
      </p:pic>
      <p:pic>
        <p:nvPicPr>
          <p:cNvPr id="32" name="Graphic 31" descr="Database">
            <a:extLst>
              <a:ext uri="{FF2B5EF4-FFF2-40B4-BE49-F238E27FC236}">
                <a16:creationId xmlns:a16="http://schemas.microsoft.com/office/drawing/2014/main" id="{6FC65627-9BAA-4D79-876A-320BF628FB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6375" y="3592514"/>
            <a:ext cx="392884" cy="392884"/>
          </a:xfrm>
          <a:prstGeom prst="rect">
            <a:avLst/>
          </a:prstGeom>
        </p:spPr>
      </p:pic>
      <p:pic>
        <p:nvPicPr>
          <p:cNvPr id="33" name="Graphic 32" descr="Database">
            <a:extLst>
              <a:ext uri="{FF2B5EF4-FFF2-40B4-BE49-F238E27FC236}">
                <a16:creationId xmlns:a16="http://schemas.microsoft.com/office/drawing/2014/main" id="{931A5716-5FEC-45D9-BD64-A617C197E8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66468" y="3717239"/>
            <a:ext cx="392884" cy="392884"/>
          </a:xfrm>
          <a:prstGeom prst="rect">
            <a:avLst/>
          </a:prstGeom>
        </p:spPr>
      </p:pic>
      <p:cxnSp>
        <p:nvCxnSpPr>
          <p:cNvPr id="35" name="Straight Arrow Connector 34">
            <a:extLst>
              <a:ext uri="{FF2B5EF4-FFF2-40B4-BE49-F238E27FC236}">
                <a16:creationId xmlns:a16="http://schemas.microsoft.com/office/drawing/2014/main" id="{ECCE3839-42F4-454D-9EA1-0B7D3A898B66}"/>
              </a:ext>
            </a:extLst>
          </p:cNvPr>
          <p:cNvCxnSpPr>
            <a:cxnSpLocks/>
            <a:stCxn id="7" idx="2"/>
          </p:cNvCxnSpPr>
          <p:nvPr/>
        </p:nvCxnSpPr>
        <p:spPr>
          <a:xfrm>
            <a:off x="2047430" y="2258961"/>
            <a:ext cx="0" cy="2183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1A57279-9C20-4A70-BF1A-6A8A9B99BBE3}"/>
              </a:ext>
            </a:extLst>
          </p:cNvPr>
          <p:cNvSpPr txBox="1"/>
          <p:nvPr/>
        </p:nvSpPr>
        <p:spPr>
          <a:xfrm>
            <a:off x="1210957" y="4538443"/>
            <a:ext cx="18455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XGBoost Model</a:t>
            </a:r>
          </a:p>
        </p:txBody>
      </p:sp>
      <p:pic>
        <p:nvPicPr>
          <p:cNvPr id="44" name="Graphic 43" descr="Branching diagram">
            <a:extLst>
              <a:ext uri="{FF2B5EF4-FFF2-40B4-BE49-F238E27FC236}">
                <a16:creationId xmlns:a16="http://schemas.microsoft.com/office/drawing/2014/main" id="{66D56FF8-7F11-4F76-B2EF-DF06184FA8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76546" y="4794307"/>
            <a:ext cx="914400" cy="914400"/>
          </a:xfrm>
          <a:prstGeom prst="rect">
            <a:avLst/>
          </a:prstGeom>
        </p:spPr>
      </p:pic>
      <p:cxnSp>
        <p:nvCxnSpPr>
          <p:cNvPr id="46" name="Straight Arrow Connector 45">
            <a:extLst>
              <a:ext uri="{FF2B5EF4-FFF2-40B4-BE49-F238E27FC236}">
                <a16:creationId xmlns:a16="http://schemas.microsoft.com/office/drawing/2014/main" id="{CF805AB0-63F8-4156-89DE-D57B087D8917}"/>
              </a:ext>
            </a:extLst>
          </p:cNvPr>
          <p:cNvCxnSpPr>
            <a:cxnSpLocks/>
          </p:cNvCxnSpPr>
          <p:nvPr/>
        </p:nvCxnSpPr>
        <p:spPr>
          <a:xfrm flipH="1">
            <a:off x="2885813" y="4169111"/>
            <a:ext cx="453005" cy="369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0C94F27-167C-4401-8054-D32B740135C1}"/>
              </a:ext>
            </a:extLst>
          </p:cNvPr>
          <p:cNvCxnSpPr/>
          <p:nvPr/>
        </p:nvCxnSpPr>
        <p:spPr>
          <a:xfrm flipV="1">
            <a:off x="2590946" y="4169111"/>
            <a:ext cx="5626794" cy="1266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BB874A2-E9BB-4256-9C2D-8014DBC7A091}"/>
              </a:ext>
            </a:extLst>
          </p:cNvPr>
          <p:cNvSpPr txBox="1"/>
          <p:nvPr/>
        </p:nvSpPr>
        <p:spPr>
          <a:xfrm rot="19252291">
            <a:off x="2594870" y="4035788"/>
            <a:ext cx="923330" cy="276999"/>
          </a:xfrm>
          <a:prstGeom prst="rect">
            <a:avLst/>
          </a:prstGeom>
          <a:noFill/>
        </p:spPr>
        <p:txBody>
          <a:bodyPr vert="horz" wrap="square" rtlCol="0">
            <a:spAutoFit/>
          </a:bodyPr>
          <a:lstStyle/>
          <a:p>
            <a:r>
              <a:rPr lang="en-US" sz="1200" dirty="0">
                <a:latin typeface="Times New Roman" panose="02020603050405020304" pitchFamily="18" charset="0"/>
                <a:cs typeface="Times New Roman" panose="02020603050405020304" pitchFamily="18" charset="0"/>
              </a:rPr>
              <a:t>Training</a:t>
            </a:r>
          </a:p>
        </p:txBody>
      </p:sp>
      <p:sp>
        <p:nvSpPr>
          <p:cNvPr id="64" name="TextBox 63">
            <a:extLst>
              <a:ext uri="{FF2B5EF4-FFF2-40B4-BE49-F238E27FC236}">
                <a16:creationId xmlns:a16="http://schemas.microsoft.com/office/drawing/2014/main" id="{3563D5A7-6594-4EBA-959D-95639969F023}"/>
              </a:ext>
            </a:extLst>
          </p:cNvPr>
          <p:cNvSpPr txBox="1"/>
          <p:nvPr/>
        </p:nvSpPr>
        <p:spPr>
          <a:xfrm rot="16200000">
            <a:off x="5590744" y="2210687"/>
            <a:ext cx="1060371" cy="246221"/>
          </a:xfrm>
          <a:prstGeom prst="rect">
            <a:avLst/>
          </a:prstGeom>
          <a:noFill/>
        </p:spPr>
        <p:txBody>
          <a:bodyPr vert="horz" wrap="square" rtlCol="0">
            <a:spAutoFit/>
          </a:bodyPr>
          <a:lstStyle/>
          <a:p>
            <a:r>
              <a:rPr lang="en-US" sz="1000" dirty="0">
                <a:latin typeface="Times New Roman" panose="02020603050405020304" pitchFamily="18" charset="0"/>
                <a:cs typeface="Times New Roman" panose="02020603050405020304" pitchFamily="18" charset="0"/>
              </a:rPr>
              <a:t>Tune Model</a:t>
            </a:r>
          </a:p>
        </p:txBody>
      </p:sp>
      <p:pic>
        <p:nvPicPr>
          <p:cNvPr id="3" name="Picture 2">
            <a:extLst>
              <a:ext uri="{FF2B5EF4-FFF2-40B4-BE49-F238E27FC236}">
                <a16:creationId xmlns:a16="http://schemas.microsoft.com/office/drawing/2014/main" id="{3ADC756E-7113-4458-94B6-5D83AFFEF61F}"/>
              </a:ext>
            </a:extLst>
          </p:cNvPr>
          <p:cNvPicPr>
            <a:picLocks noChangeAspect="1"/>
          </p:cNvPicPr>
          <p:nvPr/>
        </p:nvPicPr>
        <p:blipFill>
          <a:blip r:embed="rId11"/>
          <a:stretch>
            <a:fillRect/>
          </a:stretch>
        </p:blipFill>
        <p:spPr>
          <a:xfrm>
            <a:off x="5944915" y="1391435"/>
            <a:ext cx="658160" cy="633983"/>
          </a:xfrm>
          <a:prstGeom prst="rect">
            <a:avLst/>
          </a:prstGeom>
        </p:spPr>
      </p:pic>
    </p:spTree>
    <p:extLst>
      <p:ext uri="{BB962C8B-B14F-4D97-AF65-F5344CB8AC3E}">
        <p14:creationId xmlns:p14="http://schemas.microsoft.com/office/powerpoint/2010/main" val="185765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6" grpId="0"/>
      <p:bldP spid="23" grpId="0"/>
      <p:bldP spid="42" grpId="0"/>
      <p:bldP spid="63" grpId="0"/>
      <p:bldP spid="64" grpId="0"/>
      <p:bldP spid="64"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6DEF8F9-FFEF-4EDB-8A06-8A7884ED4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747CA7-2579-4FF5-95CF-E3FA65C9E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1C63BD94-CA0C-4C27-BB07-89F71DEA2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4820"/>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8D5C31-5E46-4F8E-9A53-DB0C0C64B0AC}"/>
              </a:ext>
            </a:extLst>
          </p:cNvPr>
          <p:cNvSpPr>
            <a:spLocks noGrp="1"/>
          </p:cNvSpPr>
          <p:nvPr>
            <p:ph type="title"/>
          </p:nvPr>
        </p:nvSpPr>
        <p:spPr>
          <a:xfrm>
            <a:off x="1097280" y="286603"/>
            <a:ext cx="10058400" cy="1450757"/>
          </a:xfrm>
        </p:spPr>
        <p:txBody>
          <a:bodyPr vert="horz" lIns="91440" tIns="45720" rIns="91440" bIns="45720" rtlCol="0" anchor="b">
            <a:normAutofit/>
          </a:bodyPr>
          <a:lstStyle/>
          <a:p>
            <a:pPr algn="ctr"/>
            <a:r>
              <a:rPr lang="en-US" dirty="0"/>
              <a:t>Additional Considerations</a:t>
            </a:r>
          </a:p>
        </p:txBody>
      </p:sp>
      <p:graphicFrame>
        <p:nvGraphicFramePr>
          <p:cNvPr id="5" name="TextBox 2">
            <a:extLst>
              <a:ext uri="{FF2B5EF4-FFF2-40B4-BE49-F238E27FC236}">
                <a16:creationId xmlns:a16="http://schemas.microsoft.com/office/drawing/2014/main" id="{00BB90F8-7A90-4871-8E6F-8E30332E112D}"/>
              </a:ext>
            </a:extLst>
          </p:cNvPr>
          <p:cNvGraphicFramePr/>
          <p:nvPr>
            <p:extLst>
              <p:ext uri="{D42A27DB-BD31-4B8C-83A1-F6EECF244321}">
                <p14:modId xmlns:p14="http://schemas.microsoft.com/office/powerpoint/2010/main" val="185590038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c 7" descr="Scales of justice">
            <a:extLst>
              <a:ext uri="{FF2B5EF4-FFF2-40B4-BE49-F238E27FC236}">
                <a16:creationId xmlns:a16="http://schemas.microsoft.com/office/drawing/2014/main" id="{03935954-3ADB-4842-9FD4-6EC1ED2E24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53861" y="2886861"/>
            <a:ext cx="1084278" cy="1084278"/>
          </a:xfrm>
          <a:prstGeom prst="rect">
            <a:avLst/>
          </a:prstGeom>
        </p:spPr>
      </p:pic>
      <p:sp>
        <p:nvSpPr>
          <p:cNvPr id="10" name="Slide Number Placeholder 9">
            <a:extLst>
              <a:ext uri="{FF2B5EF4-FFF2-40B4-BE49-F238E27FC236}">
                <a16:creationId xmlns:a16="http://schemas.microsoft.com/office/drawing/2014/main" id="{2C9AF5BB-9B5F-434F-99B1-14150E746772}"/>
              </a:ext>
            </a:extLst>
          </p:cNvPr>
          <p:cNvSpPr>
            <a:spLocks noGrp="1"/>
          </p:cNvSpPr>
          <p:nvPr>
            <p:ph type="sldNum" sz="quarter" idx="12"/>
          </p:nvPr>
        </p:nvSpPr>
        <p:spPr/>
        <p:txBody>
          <a:bodyPr/>
          <a:lstStyle/>
          <a:p>
            <a:fld id="{D347F6B4-8316-4D26-B292-4ACD75D9AE72}" type="slidenum">
              <a:rPr lang="en-US" sz="2800" b="1" smtClean="0"/>
              <a:t>25</a:t>
            </a:fld>
            <a:endParaRPr lang="en-US" sz="2800" b="1" dirty="0"/>
          </a:p>
        </p:txBody>
      </p:sp>
    </p:spTree>
    <p:extLst>
      <p:ext uri="{BB962C8B-B14F-4D97-AF65-F5344CB8AC3E}">
        <p14:creationId xmlns:p14="http://schemas.microsoft.com/office/powerpoint/2010/main" val="3318794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6C97-F70B-4363-94D0-F12E5D77733A}"/>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BE01F3C5-411D-4B84-B38C-A93526000541}"/>
              </a:ext>
            </a:extLst>
          </p:cNvPr>
          <p:cNvSpPr txBox="1"/>
          <p:nvPr/>
        </p:nvSpPr>
        <p:spPr>
          <a:xfrm>
            <a:off x="1677798" y="2046914"/>
            <a:ext cx="9286613" cy="3139321"/>
          </a:xfrm>
          <a:prstGeom prst="rect">
            <a:avLst/>
          </a:prstGeom>
          <a:noFill/>
        </p:spPr>
        <p:txBody>
          <a:bodyPr wrap="square" rtlCol="0">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Numenta</a:t>
            </a:r>
            <a:r>
              <a:rPr lang="en-US" dirty="0">
                <a:latin typeface="Times New Roman" panose="02020603050405020304" pitchFamily="18" charset="0"/>
                <a:cs typeface="Times New Roman" panose="02020603050405020304" pitchFamily="18" charset="0"/>
              </a:rPr>
              <a:t> Anomaly Benchmark (NAB)</a:t>
            </a:r>
          </a:p>
          <a:p>
            <a:pPr lvl="1"/>
            <a:r>
              <a:rPr lang="en-US" dirty="0">
                <a:latin typeface="Times New Roman" panose="02020603050405020304" pitchFamily="18" charset="0"/>
                <a:cs typeface="Times New Roman" panose="02020603050405020304" pitchFamily="18" charset="0"/>
                <a:hlinkClick r:id="rId2"/>
              </a:rPr>
              <a:t>https://github.com/numenta/NAB</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Anomaly Detection Datasets</a:t>
            </a:r>
          </a:p>
          <a:p>
            <a:pPr lvl="1"/>
            <a:r>
              <a:rPr lang="en-US" dirty="0">
                <a:latin typeface="Times New Roman" panose="02020603050405020304" pitchFamily="18" charset="0"/>
                <a:cs typeface="Times New Roman" panose="02020603050405020304" pitchFamily="18" charset="0"/>
                <a:hlinkClick r:id="rId3"/>
              </a:rPr>
              <a:t>https://github.com/GuansongPang/anomaly-detection-datasets</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Principal Component Analysis Visual</a:t>
            </a:r>
          </a:p>
          <a:p>
            <a:pPr lvl="1"/>
            <a:r>
              <a:rPr lang="en-US" dirty="0">
                <a:latin typeface="Times New Roman" panose="02020603050405020304" pitchFamily="18" charset="0"/>
                <a:cs typeface="Times New Roman" panose="02020603050405020304" pitchFamily="18" charset="0"/>
                <a:hlinkClick r:id="rId4"/>
              </a:rPr>
              <a:t>https://scikit-learn.org/stable/auto_examples/datasets/plot_iris_dataset.html#sphx-glr-auto-examples-datasets-plot-iris-dataset-py</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Hariri, S., Kind, M., &amp; Brunner R. (2018). Extended Isolation Forest. </a:t>
            </a:r>
            <a:r>
              <a:rPr lang="en-US" i="1" dirty="0">
                <a:latin typeface="Times New Roman" panose="02020603050405020304" pitchFamily="18" charset="0"/>
                <a:cs typeface="Times New Roman" panose="02020603050405020304" pitchFamily="18" charset="0"/>
              </a:rPr>
              <a:t>Cornell University: arXiv.org.</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XGBoost Parameters</a:t>
            </a:r>
          </a:p>
          <a:p>
            <a:pPr lvl="1"/>
            <a:r>
              <a:rPr lang="en-US" dirty="0">
                <a:latin typeface="Times New Roman" panose="02020603050405020304" pitchFamily="18" charset="0"/>
                <a:cs typeface="Times New Roman" panose="02020603050405020304" pitchFamily="18" charset="0"/>
                <a:hlinkClick r:id="rId5"/>
              </a:rPr>
              <a:t>https://xgboost.readthedocs.io/en/latest/parameter.html#</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C5FFE45-5CCD-4F1F-B52C-796EC3921F8A}"/>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26</a:t>
            </a:fld>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2530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EF5719-AF9A-463F-BC33-5412D80A5212}"/>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27</a:t>
            </a:fld>
            <a:endParaRPr lang="en-US"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99C2BE-C6D5-4722-9AFE-2F07AC128C50}"/>
              </a:ext>
            </a:extLst>
          </p:cNvPr>
          <p:cNvPicPr>
            <a:picLocks noChangeAspect="1"/>
          </p:cNvPicPr>
          <p:nvPr/>
        </p:nvPicPr>
        <p:blipFill>
          <a:blip r:embed="rId2"/>
          <a:stretch>
            <a:fillRect/>
          </a:stretch>
        </p:blipFill>
        <p:spPr>
          <a:xfrm>
            <a:off x="6266560" y="3429000"/>
            <a:ext cx="4654500" cy="1277224"/>
          </a:xfrm>
          <a:prstGeom prst="rect">
            <a:avLst/>
          </a:prstGeom>
        </p:spPr>
      </p:pic>
      <p:pic>
        <p:nvPicPr>
          <p:cNvPr id="5" name="Picture 4">
            <a:extLst>
              <a:ext uri="{FF2B5EF4-FFF2-40B4-BE49-F238E27FC236}">
                <a16:creationId xmlns:a16="http://schemas.microsoft.com/office/drawing/2014/main" id="{E88B8A3B-E73F-42E0-B8C7-4A2192104E2D}"/>
              </a:ext>
            </a:extLst>
          </p:cNvPr>
          <p:cNvPicPr>
            <a:picLocks noChangeAspect="1"/>
          </p:cNvPicPr>
          <p:nvPr/>
        </p:nvPicPr>
        <p:blipFill>
          <a:blip r:embed="rId3"/>
          <a:stretch>
            <a:fillRect/>
          </a:stretch>
        </p:blipFill>
        <p:spPr>
          <a:xfrm>
            <a:off x="1225754" y="3429000"/>
            <a:ext cx="4699688" cy="1277224"/>
          </a:xfrm>
          <a:prstGeom prst="rect">
            <a:avLst/>
          </a:prstGeom>
        </p:spPr>
      </p:pic>
      <p:sp>
        <p:nvSpPr>
          <p:cNvPr id="6" name="TextBox 5">
            <a:extLst>
              <a:ext uri="{FF2B5EF4-FFF2-40B4-BE49-F238E27FC236}">
                <a16:creationId xmlns:a16="http://schemas.microsoft.com/office/drawing/2014/main" id="{6F3CE081-82EE-4E11-88C3-3BD237B54AF6}"/>
              </a:ext>
            </a:extLst>
          </p:cNvPr>
          <p:cNvSpPr txBox="1"/>
          <p:nvPr/>
        </p:nvSpPr>
        <p:spPr>
          <a:xfrm>
            <a:off x="2064260" y="2668041"/>
            <a:ext cx="3022676"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Full list of Hyperparameters:</a:t>
            </a:r>
          </a:p>
          <a:p>
            <a:pPr algn="ctr"/>
            <a:r>
              <a:rPr lang="en-US" u="sng" dirty="0">
                <a:latin typeface="Times New Roman" panose="02020603050405020304" pitchFamily="18" charset="0"/>
                <a:cs typeface="Times New Roman" panose="02020603050405020304" pitchFamily="18" charset="0"/>
              </a:rPr>
              <a:t>Optimized for F1 score</a:t>
            </a:r>
          </a:p>
        </p:txBody>
      </p:sp>
      <p:sp>
        <p:nvSpPr>
          <p:cNvPr id="7" name="TextBox 6">
            <a:extLst>
              <a:ext uri="{FF2B5EF4-FFF2-40B4-BE49-F238E27FC236}">
                <a16:creationId xmlns:a16="http://schemas.microsoft.com/office/drawing/2014/main" id="{EEB417F4-2157-4F94-8F1B-8D4A38E4F4DB}"/>
              </a:ext>
            </a:extLst>
          </p:cNvPr>
          <p:cNvSpPr txBox="1"/>
          <p:nvPr/>
        </p:nvSpPr>
        <p:spPr>
          <a:xfrm>
            <a:off x="7124897" y="2668040"/>
            <a:ext cx="293782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Full list of Hyperparameters:</a:t>
            </a:r>
          </a:p>
          <a:p>
            <a:pPr algn="ctr"/>
            <a:r>
              <a:rPr lang="en-US" u="sng" dirty="0">
                <a:latin typeface="Times New Roman" panose="02020603050405020304" pitchFamily="18" charset="0"/>
                <a:cs typeface="Times New Roman" panose="02020603050405020304" pitchFamily="18" charset="0"/>
              </a:rPr>
              <a:t>Optimized for Precision score</a:t>
            </a:r>
          </a:p>
        </p:txBody>
      </p:sp>
    </p:spTree>
    <p:extLst>
      <p:ext uri="{BB962C8B-B14F-4D97-AF65-F5344CB8AC3E}">
        <p14:creationId xmlns:p14="http://schemas.microsoft.com/office/powerpoint/2010/main" val="131551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38FEB0-1F84-400F-9DAB-996C9D2EED7E}"/>
              </a:ext>
            </a:extLst>
          </p:cNvPr>
          <p:cNvPicPr>
            <a:picLocks noChangeAspect="1"/>
          </p:cNvPicPr>
          <p:nvPr/>
        </p:nvPicPr>
        <p:blipFill>
          <a:blip r:embed="rId3"/>
          <a:stretch>
            <a:fillRect/>
          </a:stretch>
        </p:blipFill>
        <p:spPr>
          <a:xfrm>
            <a:off x="2341488" y="2171861"/>
            <a:ext cx="3243843" cy="4092985"/>
          </a:xfrm>
          <a:prstGeom prst="rect">
            <a:avLst/>
          </a:prstGeom>
        </p:spPr>
      </p:pic>
      <p:sp>
        <p:nvSpPr>
          <p:cNvPr id="3" name="Title 2">
            <a:extLst>
              <a:ext uri="{FF2B5EF4-FFF2-40B4-BE49-F238E27FC236}">
                <a16:creationId xmlns:a16="http://schemas.microsoft.com/office/drawing/2014/main" id="{0D00B6F5-946F-4176-8C10-36B6B9FEEAF5}"/>
              </a:ext>
            </a:extLst>
          </p:cNvPr>
          <p:cNvSpPr>
            <a:spLocks noGrp="1"/>
          </p:cNvSpPr>
          <p:nvPr>
            <p:ph type="title"/>
          </p:nvPr>
        </p:nvSpPr>
        <p:spPr>
          <a:xfrm>
            <a:off x="1097280" y="286603"/>
            <a:ext cx="10058400" cy="1290269"/>
          </a:xfrm>
        </p:spPr>
        <p:txBody>
          <a:bodyPr>
            <a:normAutofit/>
          </a:bodyPr>
          <a:lstStyle/>
          <a:p>
            <a:pPr algn="ctr"/>
            <a:r>
              <a:rPr lang="en-US" dirty="0">
                <a:latin typeface="Times New Roman" panose="02020603050405020304" pitchFamily="18" charset="0"/>
                <a:cs typeface="Times New Roman" panose="02020603050405020304" pitchFamily="18" charset="0"/>
              </a:rPr>
              <a:t>Unsupervised data</a:t>
            </a:r>
          </a:p>
        </p:txBody>
      </p:sp>
      <p:sp>
        <p:nvSpPr>
          <p:cNvPr id="2" name="Rectangle 1">
            <a:extLst>
              <a:ext uri="{FF2B5EF4-FFF2-40B4-BE49-F238E27FC236}">
                <a16:creationId xmlns:a16="http://schemas.microsoft.com/office/drawing/2014/main" id="{EF4CB595-C89D-459C-A225-A3EAC9F3F2F3}"/>
              </a:ext>
            </a:extLst>
          </p:cNvPr>
          <p:cNvSpPr/>
          <p:nvPr/>
        </p:nvSpPr>
        <p:spPr>
          <a:xfrm>
            <a:off x="2437962" y="6488668"/>
            <a:ext cx="671979" cy="369332"/>
          </a:xfrm>
          <a:prstGeom prst="rect">
            <a:avLst/>
          </a:prstGeom>
        </p:spPr>
        <p:txBody>
          <a:bodyPr wrap="none">
            <a:spAutoFit/>
          </a:bodyPr>
          <a:lstStyle/>
          <a:p>
            <a:r>
              <a:rPr lang="en-US" dirty="0">
                <a:solidFill>
                  <a:schemeClr val="bg1"/>
                </a:solidFill>
                <a:latin typeface="Times New Roman" panose="02020603050405020304" pitchFamily="18" charset="0"/>
                <a:cs typeface="Times New Roman" panose="02020603050405020304" pitchFamily="18" charset="0"/>
              </a:rPr>
              <a:t>NAB</a:t>
            </a:r>
          </a:p>
        </p:txBody>
      </p:sp>
      <p:sp>
        <p:nvSpPr>
          <p:cNvPr id="4" name="TextBox 3">
            <a:extLst>
              <a:ext uri="{FF2B5EF4-FFF2-40B4-BE49-F238E27FC236}">
                <a16:creationId xmlns:a16="http://schemas.microsoft.com/office/drawing/2014/main" id="{08E12F6F-CA3F-4E54-B410-9C797B3C8F83}"/>
              </a:ext>
            </a:extLst>
          </p:cNvPr>
          <p:cNvSpPr txBox="1"/>
          <p:nvPr/>
        </p:nvSpPr>
        <p:spPr>
          <a:xfrm>
            <a:off x="2235380" y="1802529"/>
            <a:ext cx="34560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Numenta Anomaly Benchmark</a:t>
            </a:r>
          </a:p>
        </p:txBody>
      </p:sp>
      <p:sp>
        <p:nvSpPr>
          <p:cNvPr id="6" name="TextBox 5">
            <a:extLst>
              <a:ext uri="{FF2B5EF4-FFF2-40B4-BE49-F238E27FC236}">
                <a16:creationId xmlns:a16="http://schemas.microsoft.com/office/drawing/2014/main" id="{9148815B-4119-4935-AD09-8B058BD31484}"/>
              </a:ext>
            </a:extLst>
          </p:cNvPr>
          <p:cNvSpPr txBox="1"/>
          <p:nvPr/>
        </p:nvSpPr>
        <p:spPr>
          <a:xfrm>
            <a:off x="2341488" y="6488668"/>
            <a:ext cx="192947" cy="246221"/>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1</a:t>
            </a:r>
          </a:p>
        </p:txBody>
      </p:sp>
      <p:sp>
        <p:nvSpPr>
          <p:cNvPr id="7" name="Slide Number Placeholder 6">
            <a:extLst>
              <a:ext uri="{FF2B5EF4-FFF2-40B4-BE49-F238E27FC236}">
                <a16:creationId xmlns:a16="http://schemas.microsoft.com/office/drawing/2014/main" id="{8281C74E-CD2B-4352-9168-2B50DE223FEC}"/>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3</a:t>
            </a:fld>
            <a:endParaRPr lang="en-US" sz="28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422EE6-A212-458B-81FF-AE7C85370756}"/>
              </a:ext>
            </a:extLst>
          </p:cNvPr>
          <p:cNvSpPr txBox="1"/>
          <p:nvPr/>
        </p:nvSpPr>
        <p:spPr>
          <a:xfrm>
            <a:off x="7442155" y="1915885"/>
            <a:ext cx="3557960" cy="615553"/>
          </a:xfrm>
          <a:prstGeom prst="rect">
            <a:avLst/>
          </a:prstGeom>
          <a:noFill/>
        </p:spPr>
        <p:txBody>
          <a:bodyPr wrap="square" rtlCol="0">
            <a:spAutoFit/>
          </a:bodyPr>
          <a:lstStyle/>
          <a:p>
            <a:r>
              <a:rPr lang="en-US" sz="3400" dirty="0">
                <a:latin typeface="Times New Roman" panose="02020603050405020304" pitchFamily="18" charset="0"/>
                <a:cs typeface="Times New Roman" panose="02020603050405020304" pitchFamily="18" charset="0"/>
              </a:rPr>
              <a:t>Methodology</a:t>
            </a:r>
          </a:p>
        </p:txBody>
      </p:sp>
      <p:sp>
        <p:nvSpPr>
          <p:cNvPr id="8" name="Rectangle 7">
            <a:extLst>
              <a:ext uri="{FF2B5EF4-FFF2-40B4-BE49-F238E27FC236}">
                <a16:creationId xmlns:a16="http://schemas.microsoft.com/office/drawing/2014/main" id="{91C181A0-27D6-44CC-9A66-8ECABF7ED43C}"/>
              </a:ext>
            </a:extLst>
          </p:cNvPr>
          <p:cNvSpPr/>
          <p:nvPr/>
        </p:nvSpPr>
        <p:spPr>
          <a:xfrm>
            <a:off x="7442155" y="2649946"/>
            <a:ext cx="2351926"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Feature Engineering</a:t>
            </a:r>
          </a:p>
        </p:txBody>
      </p:sp>
      <p:sp>
        <p:nvSpPr>
          <p:cNvPr id="9" name="Rectangle 8">
            <a:extLst>
              <a:ext uri="{FF2B5EF4-FFF2-40B4-BE49-F238E27FC236}">
                <a16:creationId xmlns:a16="http://schemas.microsoft.com/office/drawing/2014/main" id="{72B662C5-0EAB-4622-B340-9CD2194E7250}"/>
              </a:ext>
            </a:extLst>
          </p:cNvPr>
          <p:cNvSpPr/>
          <p:nvPr/>
        </p:nvSpPr>
        <p:spPr>
          <a:xfrm>
            <a:off x="7442155" y="2988051"/>
            <a:ext cx="3967753"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Dimensionality Reduction using PCA</a:t>
            </a:r>
          </a:p>
        </p:txBody>
      </p:sp>
      <p:sp>
        <p:nvSpPr>
          <p:cNvPr id="13" name="Rectangle 12">
            <a:extLst>
              <a:ext uri="{FF2B5EF4-FFF2-40B4-BE49-F238E27FC236}">
                <a16:creationId xmlns:a16="http://schemas.microsoft.com/office/drawing/2014/main" id="{FA04773E-5161-4C50-BF71-E15C067AD3F9}"/>
              </a:ext>
            </a:extLst>
          </p:cNvPr>
          <p:cNvSpPr/>
          <p:nvPr/>
        </p:nvSpPr>
        <p:spPr>
          <a:xfrm>
            <a:off x="7442155" y="3352645"/>
            <a:ext cx="2326278"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K-means Clustering</a:t>
            </a:r>
          </a:p>
        </p:txBody>
      </p:sp>
      <p:sp>
        <p:nvSpPr>
          <p:cNvPr id="14" name="Rectangle 13">
            <a:extLst>
              <a:ext uri="{FF2B5EF4-FFF2-40B4-BE49-F238E27FC236}">
                <a16:creationId xmlns:a16="http://schemas.microsoft.com/office/drawing/2014/main" id="{9E11589B-D9CA-4753-8490-84DC49D87EED}"/>
              </a:ext>
            </a:extLst>
          </p:cNvPr>
          <p:cNvSpPr/>
          <p:nvPr/>
        </p:nvSpPr>
        <p:spPr>
          <a:xfrm>
            <a:off x="7442155" y="3699244"/>
            <a:ext cx="3833101"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Gaussian Naïve Bayes with Clusters</a:t>
            </a:r>
          </a:p>
        </p:txBody>
      </p:sp>
      <p:sp>
        <p:nvSpPr>
          <p:cNvPr id="15" name="Rectangle 14">
            <a:extLst>
              <a:ext uri="{FF2B5EF4-FFF2-40B4-BE49-F238E27FC236}">
                <a16:creationId xmlns:a16="http://schemas.microsoft.com/office/drawing/2014/main" id="{F7E72579-EBA1-4A8C-9D4E-D305567C97BA}"/>
              </a:ext>
            </a:extLst>
          </p:cNvPr>
          <p:cNvSpPr/>
          <p:nvPr/>
        </p:nvSpPr>
        <p:spPr>
          <a:xfrm>
            <a:off x="7442796" y="4055344"/>
            <a:ext cx="1915909"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Isolation Forest</a:t>
            </a:r>
          </a:p>
        </p:txBody>
      </p:sp>
      <p:sp>
        <p:nvSpPr>
          <p:cNvPr id="16" name="Rectangle 15">
            <a:extLst>
              <a:ext uri="{FF2B5EF4-FFF2-40B4-BE49-F238E27FC236}">
                <a16:creationId xmlns:a16="http://schemas.microsoft.com/office/drawing/2014/main" id="{06C1A6B1-198B-463A-B76C-6BC236C49E20}"/>
              </a:ext>
            </a:extLst>
          </p:cNvPr>
          <p:cNvSpPr/>
          <p:nvPr/>
        </p:nvSpPr>
        <p:spPr>
          <a:xfrm>
            <a:off x="7442155" y="4399230"/>
            <a:ext cx="3726405"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One Class Support Vector Machine</a:t>
            </a:r>
          </a:p>
        </p:txBody>
      </p:sp>
      <p:sp>
        <p:nvSpPr>
          <p:cNvPr id="17" name="Rectangle 16">
            <a:extLst>
              <a:ext uri="{FF2B5EF4-FFF2-40B4-BE49-F238E27FC236}">
                <a16:creationId xmlns:a16="http://schemas.microsoft.com/office/drawing/2014/main" id="{9E162A7C-484A-49E3-AE5C-F95D400C1694}"/>
              </a:ext>
            </a:extLst>
          </p:cNvPr>
          <p:cNvSpPr/>
          <p:nvPr/>
        </p:nvSpPr>
        <p:spPr>
          <a:xfrm>
            <a:off x="7442155" y="4746840"/>
            <a:ext cx="3243843" cy="64633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Deep Learning: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LSTM</a:t>
            </a:r>
          </a:p>
        </p:txBody>
      </p:sp>
      <p:sp>
        <p:nvSpPr>
          <p:cNvPr id="18" name="Rectangle 17">
            <a:extLst>
              <a:ext uri="{FF2B5EF4-FFF2-40B4-BE49-F238E27FC236}">
                <a16:creationId xmlns:a16="http://schemas.microsoft.com/office/drawing/2014/main" id="{D63E776C-8B4F-464E-9D5D-90CDA06E5602}"/>
              </a:ext>
            </a:extLst>
          </p:cNvPr>
          <p:cNvSpPr/>
          <p:nvPr/>
        </p:nvSpPr>
        <p:spPr>
          <a:xfrm>
            <a:off x="7429275" y="5305773"/>
            <a:ext cx="2719014"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Outlier Fraction = 0.001</a:t>
            </a:r>
          </a:p>
        </p:txBody>
      </p:sp>
    </p:spTree>
    <p:extLst>
      <p:ext uri="{BB962C8B-B14F-4D97-AF65-F5344CB8AC3E}">
        <p14:creationId xmlns:p14="http://schemas.microsoft.com/office/powerpoint/2010/main" val="10959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9" grpId="0"/>
      <p:bldP spid="13" grpId="0"/>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0E7E7-FA9A-4519-9ED5-3F5D63390F5A}"/>
              </a:ext>
            </a:extLst>
          </p:cNvPr>
          <p:cNvSpPr txBox="1"/>
          <p:nvPr/>
        </p:nvSpPr>
        <p:spPr>
          <a:xfrm>
            <a:off x="7442155" y="1915885"/>
            <a:ext cx="3557960" cy="615553"/>
          </a:xfrm>
          <a:prstGeom prst="rect">
            <a:avLst/>
          </a:prstGeom>
          <a:noFill/>
        </p:spPr>
        <p:txBody>
          <a:bodyPr wrap="square" rtlCol="0">
            <a:spAutoFit/>
          </a:bodyPr>
          <a:lstStyle/>
          <a:p>
            <a:r>
              <a:rPr lang="en-US" sz="3400" dirty="0">
                <a:latin typeface="Times New Roman" panose="02020603050405020304" pitchFamily="18" charset="0"/>
                <a:cs typeface="Times New Roman" panose="02020603050405020304" pitchFamily="18" charset="0"/>
              </a:rPr>
              <a:t>Methodology</a:t>
            </a:r>
          </a:p>
        </p:txBody>
      </p:sp>
      <p:pic>
        <p:nvPicPr>
          <p:cNvPr id="8" name="Content Placeholder 6">
            <a:extLst>
              <a:ext uri="{FF2B5EF4-FFF2-40B4-BE49-F238E27FC236}">
                <a16:creationId xmlns:a16="http://schemas.microsoft.com/office/drawing/2014/main" id="{AECE782C-C212-44E3-AC1A-ECA9A68C2A1A}"/>
              </a:ext>
            </a:extLst>
          </p:cNvPr>
          <p:cNvPicPr>
            <a:picLocks noChangeAspect="1"/>
          </p:cNvPicPr>
          <p:nvPr/>
        </p:nvPicPr>
        <p:blipFill>
          <a:blip r:embed="rId3"/>
          <a:stretch>
            <a:fillRect/>
          </a:stretch>
        </p:blipFill>
        <p:spPr>
          <a:xfrm>
            <a:off x="3617052" y="1745627"/>
            <a:ext cx="3456058" cy="2463157"/>
          </a:xfrm>
          <a:prstGeom prst="rect">
            <a:avLst/>
          </a:prstGeom>
        </p:spPr>
      </p:pic>
      <p:pic>
        <p:nvPicPr>
          <p:cNvPr id="9" name="Picture 8">
            <a:extLst>
              <a:ext uri="{FF2B5EF4-FFF2-40B4-BE49-F238E27FC236}">
                <a16:creationId xmlns:a16="http://schemas.microsoft.com/office/drawing/2014/main" id="{DEF03027-4487-46E3-A614-2CCDCAE7F690}"/>
              </a:ext>
            </a:extLst>
          </p:cNvPr>
          <p:cNvPicPr>
            <a:picLocks noChangeAspect="1"/>
          </p:cNvPicPr>
          <p:nvPr/>
        </p:nvPicPr>
        <p:blipFill>
          <a:blip r:embed="rId4"/>
          <a:stretch>
            <a:fillRect/>
          </a:stretch>
        </p:blipFill>
        <p:spPr>
          <a:xfrm>
            <a:off x="296666" y="2862536"/>
            <a:ext cx="3243843" cy="3243843"/>
          </a:xfrm>
          <a:prstGeom prst="rect">
            <a:avLst/>
          </a:prstGeom>
        </p:spPr>
      </p:pic>
      <p:sp>
        <p:nvSpPr>
          <p:cNvPr id="10" name="TextBox 9">
            <a:extLst>
              <a:ext uri="{FF2B5EF4-FFF2-40B4-BE49-F238E27FC236}">
                <a16:creationId xmlns:a16="http://schemas.microsoft.com/office/drawing/2014/main" id="{6258721C-AD31-479A-B15F-9C7FC3D560C1}"/>
              </a:ext>
            </a:extLst>
          </p:cNvPr>
          <p:cNvSpPr txBox="1"/>
          <p:nvPr/>
        </p:nvSpPr>
        <p:spPr>
          <a:xfrm>
            <a:off x="296666" y="2493204"/>
            <a:ext cx="26778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Credit Card Fraud Dataset</a:t>
            </a:r>
          </a:p>
        </p:txBody>
      </p:sp>
      <p:cxnSp>
        <p:nvCxnSpPr>
          <p:cNvPr id="11" name="Straight Arrow Connector 10">
            <a:extLst>
              <a:ext uri="{FF2B5EF4-FFF2-40B4-BE49-F238E27FC236}">
                <a16:creationId xmlns:a16="http://schemas.microsoft.com/office/drawing/2014/main" id="{884FA1B5-C03D-428C-9C30-8CFE0B29DF0B}"/>
              </a:ext>
            </a:extLst>
          </p:cNvPr>
          <p:cNvCxnSpPr>
            <a:cxnSpLocks/>
          </p:cNvCxnSpPr>
          <p:nvPr/>
        </p:nvCxnSpPr>
        <p:spPr>
          <a:xfrm flipV="1">
            <a:off x="1263941" y="4027275"/>
            <a:ext cx="2494327" cy="19001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7BA82ECD-EB19-410C-8995-CA4E398C1E07}"/>
              </a:ext>
            </a:extLst>
          </p:cNvPr>
          <p:cNvSpPr/>
          <p:nvPr/>
        </p:nvSpPr>
        <p:spPr>
          <a:xfrm>
            <a:off x="1381387" y="6475711"/>
            <a:ext cx="2869035" cy="369332"/>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Anomaly Detection Datasets</a:t>
            </a:r>
          </a:p>
        </p:txBody>
      </p:sp>
      <p:sp>
        <p:nvSpPr>
          <p:cNvPr id="13" name="Title 2">
            <a:extLst>
              <a:ext uri="{FF2B5EF4-FFF2-40B4-BE49-F238E27FC236}">
                <a16:creationId xmlns:a16="http://schemas.microsoft.com/office/drawing/2014/main" id="{57242315-8FB1-4B30-B890-5406271A0308}"/>
              </a:ext>
            </a:extLst>
          </p:cNvPr>
          <p:cNvSpPr>
            <a:spLocks noGrp="1"/>
          </p:cNvSpPr>
          <p:nvPr>
            <p:ph type="title"/>
          </p:nvPr>
        </p:nvSpPr>
        <p:spPr>
          <a:xfrm>
            <a:off x="1097280" y="286603"/>
            <a:ext cx="10058400" cy="1290269"/>
          </a:xfrm>
        </p:spPr>
        <p:txBody>
          <a:bodyPr>
            <a:normAutofit/>
          </a:bodyPr>
          <a:lstStyle/>
          <a:p>
            <a:pPr algn="ctr"/>
            <a:r>
              <a:rPr lang="en-US" dirty="0">
                <a:latin typeface="Times New Roman" panose="02020603050405020304" pitchFamily="18" charset="0"/>
                <a:cs typeface="Times New Roman" panose="02020603050405020304" pitchFamily="18" charset="0"/>
              </a:rPr>
              <a:t>Supervised Data</a:t>
            </a:r>
          </a:p>
        </p:txBody>
      </p:sp>
      <p:sp>
        <p:nvSpPr>
          <p:cNvPr id="2" name="TextBox 1">
            <a:extLst>
              <a:ext uri="{FF2B5EF4-FFF2-40B4-BE49-F238E27FC236}">
                <a16:creationId xmlns:a16="http://schemas.microsoft.com/office/drawing/2014/main" id="{F4618CCA-575A-4484-9B08-1DF51B78D09E}"/>
              </a:ext>
            </a:extLst>
          </p:cNvPr>
          <p:cNvSpPr txBox="1"/>
          <p:nvPr/>
        </p:nvSpPr>
        <p:spPr>
          <a:xfrm>
            <a:off x="1263941" y="6475711"/>
            <a:ext cx="234892" cy="246221"/>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2</a:t>
            </a:r>
          </a:p>
        </p:txBody>
      </p:sp>
      <p:sp>
        <p:nvSpPr>
          <p:cNvPr id="3" name="Slide Number Placeholder 2">
            <a:extLst>
              <a:ext uri="{FF2B5EF4-FFF2-40B4-BE49-F238E27FC236}">
                <a16:creationId xmlns:a16="http://schemas.microsoft.com/office/drawing/2014/main" id="{03D620E8-2BD7-493D-AB1D-2C2E364B8ADA}"/>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4</a:t>
            </a:fld>
            <a:endParaRPr lang="en-US" sz="2800" b="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BC8F003-1E82-4D5A-81F1-0859A3ADEC9F}"/>
              </a:ext>
            </a:extLst>
          </p:cNvPr>
          <p:cNvSpPr/>
          <p:nvPr/>
        </p:nvSpPr>
        <p:spPr>
          <a:xfrm>
            <a:off x="7442155" y="2531438"/>
            <a:ext cx="4224233"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Applications of unsupervised techniques</a:t>
            </a:r>
          </a:p>
        </p:txBody>
      </p:sp>
      <p:sp>
        <p:nvSpPr>
          <p:cNvPr id="7" name="Rectangle 6">
            <a:extLst>
              <a:ext uri="{FF2B5EF4-FFF2-40B4-BE49-F238E27FC236}">
                <a16:creationId xmlns:a16="http://schemas.microsoft.com/office/drawing/2014/main" id="{A5A55213-473C-4273-830E-6EF63A8BC210}"/>
              </a:ext>
            </a:extLst>
          </p:cNvPr>
          <p:cNvSpPr/>
          <p:nvPr/>
        </p:nvSpPr>
        <p:spPr>
          <a:xfrm>
            <a:off x="7442155" y="2903508"/>
            <a:ext cx="2964722" cy="369332"/>
          </a:xfrm>
          <a:prstGeom prst="rect">
            <a:avLst/>
          </a:prstGeom>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70%/30% - Train/Test split</a:t>
            </a:r>
          </a:p>
        </p:txBody>
      </p:sp>
      <p:sp>
        <p:nvSpPr>
          <p:cNvPr id="15" name="Rectangle 14">
            <a:extLst>
              <a:ext uri="{FF2B5EF4-FFF2-40B4-BE49-F238E27FC236}">
                <a16:creationId xmlns:a16="http://schemas.microsoft.com/office/drawing/2014/main" id="{1A9C9BCB-CE84-4AB0-8B7E-D64C87A31C46}"/>
              </a:ext>
            </a:extLst>
          </p:cNvPr>
          <p:cNvSpPr/>
          <p:nvPr/>
        </p:nvSpPr>
        <p:spPr>
          <a:xfrm>
            <a:off x="7442155" y="3273202"/>
            <a:ext cx="3094809" cy="2031325"/>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Logistic Regression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KNN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SVC</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Decision Tree	</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Neural Network</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XGBoost</a:t>
            </a:r>
          </a:p>
        </p:txBody>
      </p:sp>
      <p:sp>
        <p:nvSpPr>
          <p:cNvPr id="16" name="Rectangle 15">
            <a:extLst>
              <a:ext uri="{FF2B5EF4-FFF2-40B4-BE49-F238E27FC236}">
                <a16:creationId xmlns:a16="http://schemas.microsoft.com/office/drawing/2014/main" id="{470BC765-04BF-457F-8221-6C68A9FBA44E}"/>
              </a:ext>
            </a:extLst>
          </p:cNvPr>
          <p:cNvSpPr/>
          <p:nvPr/>
        </p:nvSpPr>
        <p:spPr>
          <a:xfrm>
            <a:off x="7442155" y="5304527"/>
            <a:ext cx="2838436" cy="64633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Hyperparameter Tuning</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Grid Search</a:t>
            </a:r>
          </a:p>
        </p:txBody>
      </p:sp>
    </p:spTree>
    <p:extLst>
      <p:ext uri="{BB962C8B-B14F-4D97-AF65-F5344CB8AC3E}">
        <p14:creationId xmlns:p14="http://schemas.microsoft.com/office/powerpoint/2010/main" val="318748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18208D-7E5D-46A3-990A-87BC05930E54}"/>
              </a:ext>
            </a:extLst>
          </p:cNvPr>
          <p:cNvSpPr txBox="1"/>
          <p:nvPr/>
        </p:nvSpPr>
        <p:spPr>
          <a:xfrm>
            <a:off x="3764559" y="826792"/>
            <a:ext cx="4662881" cy="754053"/>
          </a:xfrm>
          <a:prstGeom prst="rect">
            <a:avLst/>
          </a:prstGeom>
          <a:noFill/>
        </p:spPr>
        <p:txBody>
          <a:bodyPr wrap="square" rtlCol="0">
            <a:spAutoFit/>
          </a:bodyPr>
          <a:lstStyle/>
          <a:p>
            <a:r>
              <a:rPr lang="en-US" sz="4300" dirty="0">
                <a:latin typeface="Times New Roman" panose="02020603050405020304" pitchFamily="18" charset="0"/>
                <a:cs typeface="Times New Roman" panose="02020603050405020304" pitchFamily="18" charset="0"/>
              </a:rPr>
              <a:t>Feature Engineering</a:t>
            </a:r>
          </a:p>
        </p:txBody>
      </p:sp>
      <p:pic>
        <p:nvPicPr>
          <p:cNvPr id="5" name="Picture 4">
            <a:extLst>
              <a:ext uri="{FF2B5EF4-FFF2-40B4-BE49-F238E27FC236}">
                <a16:creationId xmlns:a16="http://schemas.microsoft.com/office/drawing/2014/main" id="{8506C9F7-5D9B-4542-AF0A-8BD875F30829}"/>
              </a:ext>
            </a:extLst>
          </p:cNvPr>
          <p:cNvPicPr>
            <a:picLocks noChangeAspect="1"/>
          </p:cNvPicPr>
          <p:nvPr/>
        </p:nvPicPr>
        <p:blipFill>
          <a:blip r:embed="rId3"/>
          <a:stretch>
            <a:fillRect/>
          </a:stretch>
        </p:blipFill>
        <p:spPr>
          <a:xfrm>
            <a:off x="7821587" y="1907765"/>
            <a:ext cx="2848373" cy="1228896"/>
          </a:xfrm>
          <a:prstGeom prst="rect">
            <a:avLst/>
          </a:prstGeom>
        </p:spPr>
      </p:pic>
      <p:pic>
        <p:nvPicPr>
          <p:cNvPr id="6" name="Picture 5">
            <a:extLst>
              <a:ext uri="{FF2B5EF4-FFF2-40B4-BE49-F238E27FC236}">
                <a16:creationId xmlns:a16="http://schemas.microsoft.com/office/drawing/2014/main" id="{A420AAC7-E050-4005-A1DE-4179C45A95BC}"/>
              </a:ext>
            </a:extLst>
          </p:cNvPr>
          <p:cNvPicPr>
            <a:picLocks noChangeAspect="1"/>
          </p:cNvPicPr>
          <p:nvPr/>
        </p:nvPicPr>
        <p:blipFill>
          <a:blip r:embed="rId4"/>
          <a:stretch>
            <a:fillRect/>
          </a:stretch>
        </p:blipFill>
        <p:spPr>
          <a:xfrm>
            <a:off x="2555192" y="2522213"/>
            <a:ext cx="5039428" cy="1419423"/>
          </a:xfrm>
          <a:prstGeom prst="rect">
            <a:avLst/>
          </a:prstGeom>
        </p:spPr>
      </p:pic>
      <p:sp>
        <p:nvSpPr>
          <p:cNvPr id="7" name="Rectangle 6">
            <a:extLst>
              <a:ext uri="{FF2B5EF4-FFF2-40B4-BE49-F238E27FC236}">
                <a16:creationId xmlns:a16="http://schemas.microsoft.com/office/drawing/2014/main" id="{98D39AB1-3B44-429F-871B-E804FE61415D}"/>
              </a:ext>
            </a:extLst>
          </p:cNvPr>
          <p:cNvSpPr/>
          <p:nvPr/>
        </p:nvSpPr>
        <p:spPr>
          <a:xfrm>
            <a:off x="5365784" y="3192467"/>
            <a:ext cx="541175" cy="343188"/>
          </a:xfrm>
          <a:prstGeom prst="rect">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8AB7F4A7-9683-4F42-B41C-D5DD11F9357F}"/>
              </a:ext>
            </a:extLst>
          </p:cNvPr>
          <p:cNvCxnSpPr>
            <a:cxnSpLocks/>
          </p:cNvCxnSpPr>
          <p:nvPr/>
        </p:nvCxnSpPr>
        <p:spPr>
          <a:xfrm flipH="1">
            <a:off x="5365784" y="1941999"/>
            <a:ext cx="2615988" cy="1250467"/>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BE2007-2AF4-451E-8A24-83F8A5768682}"/>
              </a:ext>
            </a:extLst>
          </p:cNvPr>
          <p:cNvCxnSpPr>
            <a:cxnSpLocks/>
          </p:cNvCxnSpPr>
          <p:nvPr/>
        </p:nvCxnSpPr>
        <p:spPr>
          <a:xfrm flipH="1">
            <a:off x="5906960" y="2854295"/>
            <a:ext cx="4763000" cy="681361"/>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5380997-F0AD-42A6-BD99-1800FDC0F6EE}"/>
              </a:ext>
            </a:extLst>
          </p:cNvPr>
          <p:cNvSpPr txBox="1"/>
          <p:nvPr/>
        </p:nvSpPr>
        <p:spPr>
          <a:xfrm>
            <a:off x="1142844" y="2608219"/>
            <a:ext cx="1260641" cy="1846659"/>
          </a:xfrm>
          <a:prstGeom prst="rect">
            <a:avLst/>
          </a:prstGeom>
          <a:noFill/>
        </p:spPr>
        <p:txBody>
          <a:bodyPr wrap="square" rtlCol="0">
            <a:spAutoFit/>
          </a:bodyPr>
          <a:lstStyle/>
          <a:p>
            <a:pPr marL="285750" indent="-228600">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Minutes</a:t>
            </a:r>
          </a:p>
          <a:p>
            <a:pPr marL="285750" indent="-228600">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Hours</a:t>
            </a:r>
          </a:p>
          <a:p>
            <a:pPr marL="285750" indent="-228600">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Day</a:t>
            </a:r>
          </a:p>
          <a:p>
            <a:endParaRPr lang="en-US"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4647AFD7-70BE-438C-A483-EADA171004E8}"/>
              </a:ext>
            </a:extLst>
          </p:cNvPr>
          <p:cNvSpPr txBox="1"/>
          <p:nvPr/>
        </p:nvSpPr>
        <p:spPr>
          <a:xfrm>
            <a:off x="1142843" y="1892683"/>
            <a:ext cx="5476070"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Amazon East Coast AWS Datacenter CPU usage:</a:t>
            </a:r>
          </a:p>
          <a:p>
            <a:endParaRPr lang="en-US"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2E777339-2665-4BBB-AB09-58BDDCB1EC0C}"/>
              </a:ext>
            </a:extLst>
          </p:cNvPr>
          <p:cNvSpPr txBox="1"/>
          <p:nvPr/>
        </p:nvSpPr>
        <p:spPr>
          <a:xfrm>
            <a:off x="1142844" y="4152518"/>
            <a:ext cx="497467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Temperature of Industrial Machine component:</a:t>
            </a:r>
          </a:p>
        </p:txBody>
      </p:sp>
      <p:pic>
        <p:nvPicPr>
          <p:cNvPr id="45" name="Picture 44">
            <a:extLst>
              <a:ext uri="{FF2B5EF4-FFF2-40B4-BE49-F238E27FC236}">
                <a16:creationId xmlns:a16="http://schemas.microsoft.com/office/drawing/2014/main" id="{B095446A-B019-405A-894A-BCB8D172C618}"/>
              </a:ext>
            </a:extLst>
          </p:cNvPr>
          <p:cNvPicPr>
            <a:picLocks noChangeAspect="1"/>
          </p:cNvPicPr>
          <p:nvPr/>
        </p:nvPicPr>
        <p:blipFill>
          <a:blip r:embed="rId5"/>
          <a:stretch>
            <a:fillRect/>
          </a:stretch>
        </p:blipFill>
        <p:spPr>
          <a:xfrm>
            <a:off x="7981772" y="4447952"/>
            <a:ext cx="2756330" cy="765302"/>
          </a:xfrm>
          <a:prstGeom prst="rect">
            <a:avLst/>
          </a:prstGeom>
        </p:spPr>
      </p:pic>
      <p:pic>
        <p:nvPicPr>
          <p:cNvPr id="46" name="Picture 45">
            <a:extLst>
              <a:ext uri="{FF2B5EF4-FFF2-40B4-BE49-F238E27FC236}">
                <a16:creationId xmlns:a16="http://schemas.microsoft.com/office/drawing/2014/main" id="{6828F6E9-1BA8-47AC-8900-72F10D99FD32}"/>
              </a:ext>
            </a:extLst>
          </p:cNvPr>
          <p:cNvPicPr>
            <a:picLocks noChangeAspect="1"/>
          </p:cNvPicPr>
          <p:nvPr/>
        </p:nvPicPr>
        <p:blipFill>
          <a:blip r:embed="rId6"/>
          <a:stretch>
            <a:fillRect/>
          </a:stretch>
        </p:blipFill>
        <p:spPr>
          <a:xfrm>
            <a:off x="2555192" y="4718088"/>
            <a:ext cx="4972744" cy="1428949"/>
          </a:xfrm>
          <a:prstGeom prst="rect">
            <a:avLst/>
          </a:prstGeom>
        </p:spPr>
      </p:pic>
      <p:sp>
        <p:nvSpPr>
          <p:cNvPr id="48" name="Rectangle 47">
            <a:extLst>
              <a:ext uri="{FF2B5EF4-FFF2-40B4-BE49-F238E27FC236}">
                <a16:creationId xmlns:a16="http://schemas.microsoft.com/office/drawing/2014/main" id="{7F3B3FD5-81DA-40F0-99AA-B56D758651FA}"/>
              </a:ext>
            </a:extLst>
          </p:cNvPr>
          <p:cNvSpPr/>
          <p:nvPr/>
        </p:nvSpPr>
        <p:spPr>
          <a:xfrm>
            <a:off x="5140833" y="4923937"/>
            <a:ext cx="644670" cy="451367"/>
          </a:xfrm>
          <a:prstGeom prst="rect">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49" name="Straight Connector 48">
            <a:extLst>
              <a:ext uri="{FF2B5EF4-FFF2-40B4-BE49-F238E27FC236}">
                <a16:creationId xmlns:a16="http://schemas.microsoft.com/office/drawing/2014/main" id="{6CE5D7FE-F2B1-46A3-80D6-324131F7042B}"/>
              </a:ext>
            </a:extLst>
          </p:cNvPr>
          <p:cNvCxnSpPr>
            <a:cxnSpLocks/>
          </p:cNvCxnSpPr>
          <p:nvPr/>
        </p:nvCxnSpPr>
        <p:spPr>
          <a:xfrm flipH="1">
            <a:off x="5140833" y="4482186"/>
            <a:ext cx="2969126" cy="441751"/>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5545DC8-D388-4160-B02C-0B3711910E26}"/>
              </a:ext>
            </a:extLst>
          </p:cNvPr>
          <p:cNvCxnSpPr>
            <a:cxnSpLocks/>
          </p:cNvCxnSpPr>
          <p:nvPr/>
        </p:nvCxnSpPr>
        <p:spPr>
          <a:xfrm flipH="1">
            <a:off x="5785503" y="5027517"/>
            <a:ext cx="4952599" cy="347787"/>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D070B2F-DBB1-4525-B780-70F65BA652B9}"/>
              </a:ext>
            </a:extLst>
          </p:cNvPr>
          <p:cNvSpPr txBox="1"/>
          <p:nvPr/>
        </p:nvSpPr>
        <p:spPr>
          <a:xfrm>
            <a:off x="1142843" y="4830603"/>
            <a:ext cx="1260641" cy="1354217"/>
          </a:xfrm>
          <a:prstGeom prst="rect">
            <a:avLst/>
          </a:prstGeom>
          <a:noFill/>
        </p:spPr>
        <p:txBody>
          <a:bodyPr wrap="square" rtlCol="0">
            <a:spAutoFit/>
          </a:bodyPr>
          <a:lstStyle/>
          <a:p>
            <a:pPr marL="285750" indent="-228600">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Hours</a:t>
            </a:r>
          </a:p>
          <a:p>
            <a:pPr marL="285750" indent="-228600">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Day</a:t>
            </a:r>
          </a:p>
          <a:p>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61F5439-6D0F-4060-A7A5-10357077E087}"/>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5</a:t>
            </a:fld>
            <a:endParaRPr lang="en-US"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2CC9A3B-863C-4772-89FF-894CC384A7DD}"/>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70760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4CA458-40B3-4122-8D6D-563FE0467B90}"/>
              </a:ext>
            </a:extLst>
          </p:cNvPr>
          <p:cNvSpPr txBox="1"/>
          <p:nvPr/>
        </p:nvSpPr>
        <p:spPr>
          <a:xfrm>
            <a:off x="729493" y="2031334"/>
            <a:ext cx="3817340" cy="2111347"/>
          </a:xfrm>
          <a:prstGeom prst="rect">
            <a:avLst/>
          </a:prstGeom>
          <a:noFill/>
        </p:spPr>
        <p:txBody>
          <a:bodyPr wrap="square" rtlCol="0">
            <a:spAutoFit/>
          </a:bodyPr>
          <a:lstStyle/>
          <a:p>
            <a:pPr>
              <a:lnSpc>
                <a:spcPct val="90000"/>
              </a:lnSpc>
              <a:spcAft>
                <a:spcPts val="600"/>
              </a:spcAft>
            </a:pPr>
            <a:r>
              <a:rPr lang="en-US" b="1" dirty="0">
                <a:latin typeface="Times New Roman" panose="02020603050405020304" pitchFamily="18" charset="0"/>
                <a:cs typeface="Times New Roman" panose="02020603050405020304" pitchFamily="18" charset="0"/>
              </a:rPr>
              <a:t>Ambient temperature in an office:</a:t>
            </a:r>
          </a:p>
          <a:p>
            <a:pPr marL="34290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Hours</a:t>
            </a:r>
          </a:p>
          <a:p>
            <a:pPr marL="34290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Day</a:t>
            </a:r>
          </a:p>
          <a:p>
            <a:pPr marL="34290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Working Hours</a:t>
            </a:r>
          </a:p>
          <a:p>
            <a:pPr marL="342900" indent="-285750">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Weekday</a:t>
            </a:r>
          </a:p>
          <a:p>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D8FC882-7C79-468B-A615-D263C24D7BAA}"/>
              </a:ext>
            </a:extLst>
          </p:cNvPr>
          <p:cNvSpPr txBox="1"/>
          <p:nvPr/>
        </p:nvSpPr>
        <p:spPr>
          <a:xfrm>
            <a:off x="3764559" y="826792"/>
            <a:ext cx="4662881" cy="754053"/>
          </a:xfrm>
          <a:prstGeom prst="rect">
            <a:avLst/>
          </a:prstGeom>
          <a:noFill/>
        </p:spPr>
        <p:txBody>
          <a:bodyPr wrap="square" rtlCol="0">
            <a:spAutoFit/>
          </a:bodyPr>
          <a:lstStyle/>
          <a:p>
            <a:r>
              <a:rPr lang="en-US" sz="4300" dirty="0">
                <a:latin typeface="Times New Roman" panose="02020603050405020304" pitchFamily="18" charset="0"/>
                <a:cs typeface="Times New Roman" panose="02020603050405020304" pitchFamily="18" charset="0"/>
              </a:rPr>
              <a:t>Feature Engineering</a:t>
            </a:r>
          </a:p>
        </p:txBody>
      </p:sp>
      <p:pic>
        <p:nvPicPr>
          <p:cNvPr id="10" name="Picture 9">
            <a:extLst>
              <a:ext uri="{FF2B5EF4-FFF2-40B4-BE49-F238E27FC236}">
                <a16:creationId xmlns:a16="http://schemas.microsoft.com/office/drawing/2014/main" id="{3DCAAE3A-A9FF-40F5-A8A0-9A67BFABD335}"/>
              </a:ext>
            </a:extLst>
          </p:cNvPr>
          <p:cNvPicPr>
            <a:picLocks noChangeAspect="1"/>
          </p:cNvPicPr>
          <p:nvPr/>
        </p:nvPicPr>
        <p:blipFill>
          <a:blip r:embed="rId3"/>
          <a:stretch>
            <a:fillRect/>
          </a:stretch>
        </p:blipFill>
        <p:spPr>
          <a:xfrm>
            <a:off x="3065580" y="2333196"/>
            <a:ext cx="4810796" cy="1343212"/>
          </a:xfrm>
          <a:prstGeom prst="rect">
            <a:avLst/>
          </a:prstGeom>
        </p:spPr>
      </p:pic>
      <p:pic>
        <p:nvPicPr>
          <p:cNvPr id="11" name="Picture 10">
            <a:extLst>
              <a:ext uri="{FF2B5EF4-FFF2-40B4-BE49-F238E27FC236}">
                <a16:creationId xmlns:a16="http://schemas.microsoft.com/office/drawing/2014/main" id="{2AC266F0-9DCE-4E6F-B68C-2A383FA8855E}"/>
              </a:ext>
            </a:extLst>
          </p:cNvPr>
          <p:cNvPicPr>
            <a:picLocks noChangeAspect="1"/>
          </p:cNvPicPr>
          <p:nvPr/>
        </p:nvPicPr>
        <p:blipFill>
          <a:blip r:embed="rId4"/>
          <a:stretch>
            <a:fillRect/>
          </a:stretch>
        </p:blipFill>
        <p:spPr>
          <a:xfrm>
            <a:off x="3065580" y="4668943"/>
            <a:ext cx="4887007" cy="1362265"/>
          </a:xfrm>
          <a:prstGeom prst="rect">
            <a:avLst/>
          </a:prstGeom>
        </p:spPr>
      </p:pic>
      <p:pic>
        <p:nvPicPr>
          <p:cNvPr id="12" name="Picture 11">
            <a:extLst>
              <a:ext uri="{FF2B5EF4-FFF2-40B4-BE49-F238E27FC236}">
                <a16:creationId xmlns:a16="http://schemas.microsoft.com/office/drawing/2014/main" id="{ADB9C0E0-4185-4F2B-8AF1-25E699361E2F}"/>
              </a:ext>
            </a:extLst>
          </p:cNvPr>
          <p:cNvPicPr>
            <a:picLocks noChangeAspect="1"/>
          </p:cNvPicPr>
          <p:nvPr/>
        </p:nvPicPr>
        <p:blipFill>
          <a:blip r:embed="rId5"/>
          <a:stretch>
            <a:fillRect/>
          </a:stretch>
        </p:blipFill>
        <p:spPr>
          <a:xfrm>
            <a:off x="8139929" y="1972208"/>
            <a:ext cx="2219635" cy="1152686"/>
          </a:xfrm>
          <a:prstGeom prst="rect">
            <a:avLst/>
          </a:prstGeom>
        </p:spPr>
      </p:pic>
      <p:sp>
        <p:nvSpPr>
          <p:cNvPr id="13" name="Rectangle 12">
            <a:extLst>
              <a:ext uri="{FF2B5EF4-FFF2-40B4-BE49-F238E27FC236}">
                <a16:creationId xmlns:a16="http://schemas.microsoft.com/office/drawing/2014/main" id="{769CE170-512A-4B2D-A15A-7662558A9F6E}"/>
              </a:ext>
            </a:extLst>
          </p:cNvPr>
          <p:cNvSpPr/>
          <p:nvPr/>
        </p:nvSpPr>
        <p:spPr>
          <a:xfrm>
            <a:off x="3201083" y="2808514"/>
            <a:ext cx="299924" cy="485191"/>
          </a:xfrm>
          <a:prstGeom prst="rect">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D4B96A0E-6BFA-449E-ACAA-0524A5C28868}"/>
              </a:ext>
            </a:extLst>
          </p:cNvPr>
          <p:cNvCxnSpPr>
            <a:cxnSpLocks/>
          </p:cNvCxnSpPr>
          <p:nvPr/>
        </p:nvCxnSpPr>
        <p:spPr>
          <a:xfrm flipH="1">
            <a:off x="3201082" y="1972208"/>
            <a:ext cx="5047179" cy="836306"/>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02CD724-2DE0-4599-AB1B-7C942FD8487C}"/>
              </a:ext>
            </a:extLst>
          </p:cNvPr>
          <p:cNvCxnSpPr>
            <a:cxnSpLocks/>
          </p:cNvCxnSpPr>
          <p:nvPr/>
        </p:nvCxnSpPr>
        <p:spPr>
          <a:xfrm flipH="1">
            <a:off x="3501007" y="2892490"/>
            <a:ext cx="6858558" cy="40121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DA3BAD9-383A-4BCF-A56C-E4D74D837B44}"/>
              </a:ext>
            </a:extLst>
          </p:cNvPr>
          <p:cNvSpPr/>
          <p:nvPr/>
        </p:nvSpPr>
        <p:spPr>
          <a:xfrm>
            <a:off x="5041783" y="4814596"/>
            <a:ext cx="260059" cy="781417"/>
          </a:xfrm>
          <a:prstGeom prst="rect">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F7541185-3B47-4005-AAE0-2B321B064337}"/>
              </a:ext>
            </a:extLst>
          </p:cNvPr>
          <p:cNvCxnSpPr>
            <a:cxnSpLocks/>
          </p:cNvCxnSpPr>
          <p:nvPr/>
        </p:nvCxnSpPr>
        <p:spPr>
          <a:xfrm flipH="1">
            <a:off x="5041783" y="4213987"/>
            <a:ext cx="3385658" cy="600609"/>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0491F87-EC71-4A4D-8CC4-9D188B299016}"/>
              </a:ext>
            </a:extLst>
          </p:cNvPr>
          <p:cNvPicPr>
            <a:picLocks noChangeAspect="1"/>
          </p:cNvPicPr>
          <p:nvPr/>
        </p:nvPicPr>
        <p:blipFill>
          <a:blip r:embed="rId6"/>
          <a:stretch>
            <a:fillRect/>
          </a:stretch>
        </p:blipFill>
        <p:spPr>
          <a:xfrm>
            <a:off x="8427440" y="4182339"/>
            <a:ext cx="1619476" cy="1171739"/>
          </a:xfrm>
          <a:prstGeom prst="rect">
            <a:avLst/>
          </a:prstGeom>
        </p:spPr>
      </p:pic>
      <p:cxnSp>
        <p:nvCxnSpPr>
          <p:cNvPr id="31" name="Straight Connector 30">
            <a:extLst>
              <a:ext uri="{FF2B5EF4-FFF2-40B4-BE49-F238E27FC236}">
                <a16:creationId xmlns:a16="http://schemas.microsoft.com/office/drawing/2014/main" id="{CF86E858-0486-4DFB-BCBE-41D5EAFE8CC3}"/>
              </a:ext>
            </a:extLst>
          </p:cNvPr>
          <p:cNvCxnSpPr>
            <a:cxnSpLocks/>
          </p:cNvCxnSpPr>
          <p:nvPr/>
        </p:nvCxnSpPr>
        <p:spPr>
          <a:xfrm flipH="1">
            <a:off x="5301842" y="5115569"/>
            <a:ext cx="4745074" cy="48044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9CB969-6E84-478D-A2FE-75250DD9084B}"/>
              </a:ext>
            </a:extLst>
          </p:cNvPr>
          <p:cNvSpPr txBox="1"/>
          <p:nvPr/>
        </p:nvSpPr>
        <p:spPr>
          <a:xfrm>
            <a:off x="736394" y="3978270"/>
            <a:ext cx="4810796" cy="2120068"/>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AWS Average CPU usage across given cluster:</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Minutes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Hours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Weekday</a:t>
            </a:r>
          </a:p>
        </p:txBody>
      </p:sp>
      <p:sp>
        <p:nvSpPr>
          <p:cNvPr id="3" name="Slide Number Placeholder 2">
            <a:extLst>
              <a:ext uri="{FF2B5EF4-FFF2-40B4-BE49-F238E27FC236}">
                <a16:creationId xmlns:a16="http://schemas.microsoft.com/office/drawing/2014/main" id="{3862CEA8-0ABD-41A1-855A-925F0CEB4CAA}"/>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6</a:t>
            </a:fld>
            <a:endParaRPr lang="en-US" sz="28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A02473D-5398-47D8-A0CE-CCBC06FB9E29}"/>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31633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6E2284-6745-47E4-864F-6DF294365008}"/>
              </a:ext>
            </a:extLst>
          </p:cNvPr>
          <p:cNvSpPr txBox="1"/>
          <p:nvPr/>
        </p:nvSpPr>
        <p:spPr>
          <a:xfrm>
            <a:off x="1061207" y="941088"/>
            <a:ext cx="10069586" cy="754053"/>
          </a:xfrm>
          <a:prstGeom prst="rect">
            <a:avLst/>
          </a:prstGeom>
          <a:noFill/>
        </p:spPr>
        <p:txBody>
          <a:bodyPr wrap="square" rtlCol="0">
            <a:spAutoFit/>
          </a:bodyPr>
          <a:lstStyle/>
          <a:p>
            <a:r>
              <a:rPr lang="en-US" sz="4300" dirty="0">
                <a:latin typeface="Times New Roman" panose="02020603050405020304" pitchFamily="18" charset="0"/>
                <a:cs typeface="Times New Roman" panose="02020603050405020304" pitchFamily="18" charset="0"/>
              </a:rPr>
              <a:t>K-means and Principal Component Analysis</a:t>
            </a:r>
          </a:p>
        </p:txBody>
      </p:sp>
      <p:pic>
        <p:nvPicPr>
          <p:cNvPr id="2" name="Picture 1">
            <a:extLst>
              <a:ext uri="{FF2B5EF4-FFF2-40B4-BE49-F238E27FC236}">
                <a16:creationId xmlns:a16="http://schemas.microsoft.com/office/drawing/2014/main" id="{C201248F-25E1-41E7-B92F-001EB4934729}"/>
              </a:ext>
            </a:extLst>
          </p:cNvPr>
          <p:cNvPicPr>
            <a:picLocks noChangeAspect="1"/>
          </p:cNvPicPr>
          <p:nvPr/>
        </p:nvPicPr>
        <p:blipFill>
          <a:blip r:embed="rId3"/>
          <a:stretch>
            <a:fillRect/>
          </a:stretch>
        </p:blipFill>
        <p:spPr>
          <a:xfrm>
            <a:off x="1250822" y="2065462"/>
            <a:ext cx="4376565" cy="3414425"/>
          </a:xfrm>
          <a:prstGeom prst="rect">
            <a:avLst/>
          </a:prstGeom>
        </p:spPr>
      </p:pic>
      <p:pic>
        <p:nvPicPr>
          <p:cNvPr id="3" name="Picture 2">
            <a:extLst>
              <a:ext uri="{FF2B5EF4-FFF2-40B4-BE49-F238E27FC236}">
                <a16:creationId xmlns:a16="http://schemas.microsoft.com/office/drawing/2014/main" id="{2D16310A-AC6E-443B-B508-7453006B64DF}"/>
              </a:ext>
            </a:extLst>
          </p:cNvPr>
          <p:cNvPicPr>
            <a:picLocks noChangeAspect="1"/>
          </p:cNvPicPr>
          <p:nvPr/>
        </p:nvPicPr>
        <p:blipFill>
          <a:blip r:embed="rId4"/>
          <a:stretch>
            <a:fillRect/>
          </a:stretch>
        </p:blipFill>
        <p:spPr>
          <a:xfrm>
            <a:off x="7163896" y="2466679"/>
            <a:ext cx="4049803" cy="3013208"/>
          </a:xfrm>
          <a:prstGeom prst="rect">
            <a:avLst/>
          </a:prstGeom>
        </p:spPr>
      </p:pic>
      <p:sp>
        <p:nvSpPr>
          <p:cNvPr id="5" name="Arrow: Right 4">
            <a:extLst>
              <a:ext uri="{FF2B5EF4-FFF2-40B4-BE49-F238E27FC236}">
                <a16:creationId xmlns:a16="http://schemas.microsoft.com/office/drawing/2014/main" id="{17914E2F-EFB4-4480-BDB0-CEDA41ED77BD}"/>
              </a:ext>
            </a:extLst>
          </p:cNvPr>
          <p:cNvSpPr/>
          <p:nvPr/>
        </p:nvSpPr>
        <p:spPr>
          <a:xfrm>
            <a:off x="5523722" y="3340359"/>
            <a:ext cx="1530221" cy="111967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B0B73A-6FCF-492B-81B4-4CB0CD4A6FDE}"/>
              </a:ext>
            </a:extLst>
          </p:cNvPr>
          <p:cNvSpPr txBox="1"/>
          <p:nvPr/>
        </p:nvSpPr>
        <p:spPr>
          <a:xfrm>
            <a:off x="5797799" y="3715530"/>
            <a:ext cx="7668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PCA</a:t>
            </a:r>
          </a:p>
        </p:txBody>
      </p:sp>
      <p:sp>
        <p:nvSpPr>
          <p:cNvPr id="7" name="TextBox 6">
            <a:extLst>
              <a:ext uri="{FF2B5EF4-FFF2-40B4-BE49-F238E27FC236}">
                <a16:creationId xmlns:a16="http://schemas.microsoft.com/office/drawing/2014/main" id="{C4FDA05F-F28D-441B-9AE3-BD84F3D68909}"/>
              </a:ext>
            </a:extLst>
          </p:cNvPr>
          <p:cNvSpPr txBox="1"/>
          <p:nvPr/>
        </p:nvSpPr>
        <p:spPr>
          <a:xfrm>
            <a:off x="2383479" y="6414169"/>
            <a:ext cx="1366097"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PCA Visuals</a:t>
            </a:r>
          </a:p>
        </p:txBody>
      </p:sp>
      <p:sp>
        <p:nvSpPr>
          <p:cNvPr id="8" name="TextBox 7">
            <a:extLst>
              <a:ext uri="{FF2B5EF4-FFF2-40B4-BE49-F238E27FC236}">
                <a16:creationId xmlns:a16="http://schemas.microsoft.com/office/drawing/2014/main" id="{02622276-0524-413F-9D74-36F92BB42B20}"/>
              </a:ext>
            </a:extLst>
          </p:cNvPr>
          <p:cNvSpPr txBox="1"/>
          <p:nvPr/>
        </p:nvSpPr>
        <p:spPr>
          <a:xfrm>
            <a:off x="2274422" y="6414169"/>
            <a:ext cx="218114" cy="246221"/>
          </a:xfrm>
          <a:prstGeom prst="rect">
            <a:avLst/>
          </a:prstGeom>
          <a:noFill/>
        </p:spPr>
        <p:txBody>
          <a:bodyPr wrap="square" rtlCol="0">
            <a:spAutoFit/>
          </a:bodyPr>
          <a:lstStyle/>
          <a:p>
            <a:r>
              <a:rPr lang="en-US" sz="1000" dirty="0">
                <a:solidFill>
                  <a:schemeClr val="bg1"/>
                </a:solidFill>
                <a:latin typeface="Times New Roman" panose="02020603050405020304" pitchFamily="18" charset="0"/>
                <a:cs typeface="Times New Roman" panose="02020603050405020304" pitchFamily="18" charset="0"/>
              </a:rPr>
              <a:t>3</a:t>
            </a:r>
          </a:p>
        </p:txBody>
      </p:sp>
      <p:sp>
        <p:nvSpPr>
          <p:cNvPr id="9" name="Slide Number Placeholder 8">
            <a:extLst>
              <a:ext uri="{FF2B5EF4-FFF2-40B4-BE49-F238E27FC236}">
                <a16:creationId xmlns:a16="http://schemas.microsoft.com/office/drawing/2014/main" id="{BE1408CA-DC6A-4DCD-9ACC-E6DA6D135C38}"/>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7</a:t>
            </a:fld>
            <a:endParaRPr lang="en-US" sz="2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F54F17C-A473-4E51-B251-D91EBD455A1C}"/>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68744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8DA0-ED46-47F3-AE78-3A75FBEEF7D7}"/>
              </a:ext>
            </a:extLst>
          </p:cNvPr>
          <p:cNvSpPr>
            <a:spLocks noGrp="1"/>
          </p:cNvSpPr>
          <p:nvPr>
            <p:ph type="title"/>
          </p:nvPr>
        </p:nvSpPr>
        <p:spPr>
          <a:xfrm>
            <a:off x="3696398" y="0"/>
            <a:ext cx="4799202" cy="1325563"/>
          </a:xfrm>
        </p:spPr>
        <p:txBody>
          <a:bodyPr>
            <a:normAutofit fontScale="90000"/>
          </a:bodyPr>
          <a:lstStyle/>
          <a:p>
            <a:r>
              <a:rPr lang="en-US" dirty="0">
                <a:latin typeface="Times New Roman" panose="02020603050405020304" pitchFamily="18" charset="0"/>
                <a:cs typeface="Times New Roman" panose="02020603050405020304" pitchFamily="18" charset="0"/>
              </a:rPr>
              <a:t>K-means Clustering</a:t>
            </a:r>
          </a:p>
        </p:txBody>
      </p:sp>
      <p:pic>
        <p:nvPicPr>
          <p:cNvPr id="4" name="Picture 3">
            <a:extLst>
              <a:ext uri="{FF2B5EF4-FFF2-40B4-BE49-F238E27FC236}">
                <a16:creationId xmlns:a16="http://schemas.microsoft.com/office/drawing/2014/main" id="{BD35279C-E9C6-49DC-B2E9-493133E78043}"/>
              </a:ext>
            </a:extLst>
          </p:cNvPr>
          <p:cNvPicPr>
            <a:picLocks noChangeAspect="1"/>
          </p:cNvPicPr>
          <p:nvPr/>
        </p:nvPicPr>
        <p:blipFill>
          <a:blip r:embed="rId3"/>
          <a:stretch>
            <a:fillRect/>
          </a:stretch>
        </p:blipFill>
        <p:spPr>
          <a:xfrm>
            <a:off x="1118137" y="1952760"/>
            <a:ext cx="2984327" cy="2059712"/>
          </a:xfrm>
          <a:prstGeom prst="rect">
            <a:avLst/>
          </a:prstGeom>
        </p:spPr>
      </p:pic>
      <p:pic>
        <p:nvPicPr>
          <p:cNvPr id="1026" name="Picture 2">
            <a:extLst>
              <a:ext uri="{FF2B5EF4-FFF2-40B4-BE49-F238E27FC236}">
                <a16:creationId xmlns:a16="http://schemas.microsoft.com/office/drawing/2014/main" id="{2773A6DE-F046-450A-9498-6BF7C4BED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4118" y="1952760"/>
            <a:ext cx="3029431" cy="2059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80A1C3-48B9-4316-B5BA-D5BA6C104F3A}"/>
              </a:ext>
            </a:extLst>
          </p:cNvPr>
          <p:cNvPicPr>
            <a:picLocks noChangeAspect="1"/>
          </p:cNvPicPr>
          <p:nvPr/>
        </p:nvPicPr>
        <p:blipFill>
          <a:blip r:embed="rId5"/>
          <a:stretch>
            <a:fillRect/>
          </a:stretch>
        </p:blipFill>
        <p:spPr>
          <a:xfrm>
            <a:off x="1120289" y="4012472"/>
            <a:ext cx="3029431" cy="2059712"/>
          </a:xfrm>
          <a:prstGeom prst="rect">
            <a:avLst/>
          </a:prstGeom>
        </p:spPr>
      </p:pic>
      <p:pic>
        <p:nvPicPr>
          <p:cNvPr id="6" name="Picture 5">
            <a:extLst>
              <a:ext uri="{FF2B5EF4-FFF2-40B4-BE49-F238E27FC236}">
                <a16:creationId xmlns:a16="http://schemas.microsoft.com/office/drawing/2014/main" id="{6712D947-0F0C-4262-A85A-BE80633D886D}"/>
              </a:ext>
            </a:extLst>
          </p:cNvPr>
          <p:cNvPicPr>
            <a:picLocks noChangeAspect="1"/>
          </p:cNvPicPr>
          <p:nvPr/>
        </p:nvPicPr>
        <p:blipFill>
          <a:blip r:embed="rId6"/>
          <a:stretch>
            <a:fillRect/>
          </a:stretch>
        </p:blipFill>
        <p:spPr>
          <a:xfrm>
            <a:off x="5544118" y="4012472"/>
            <a:ext cx="3029431" cy="2059712"/>
          </a:xfrm>
          <a:prstGeom prst="rect">
            <a:avLst/>
          </a:prstGeom>
        </p:spPr>
      </p:pic>
      <p:sp>
        <p:nvSpPr>
          <p:cNvPr id="3" name="Oval 2">
            <a:extLst>
              <a:ext uri="{FF2B5EF4-FFF2-40B4-BE49-F238E27FC236}">
                <a16:creationId xmlns:a16="http://schemas.microsoft.com/office/drawing/2014/main" id="{4A619D58-C9B9-481E-BFA1-6CD722DC568F}"/>
              </a:ext>
            </a:extLst>
          </p:cNvPr>
          <p:cNvSpPr/>
          <p:nvPr/>
        </p:nvSpPr>
        <p:spPr>
          <a:xfrm>
            <a:off x="2712260" y="2241258"/>
            <a:ext cx="167780" cy="11744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Oval 7">
            <a:extLst>
              <a:ext uri="{FF2B5EF4-FFF2-40B4-BE49-F238E27FC236}">
                <a16:creationId xmlns:a16="http://schemas.microsoft.com/office/drawing/2014/main" id="{9E99F6C5-44A1-4EEA-9C7C-C940AE6FC75D}"/>
              </a:ext>
            </a:extLst>
          </p:cNvPr>
          <p:cNvSpPr/>
          <p:nvPr/>
        </p:nvSpPr>
        <p:spPr>
          <a:xfrm>
            <a:off x="2119258" y="4263704"/>
            <a:ext cx="167780" cy="1663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5C066F29-7C92-482A-8C43-D5A68C590688}"/>
              </a:ext>
            </a:extLst>
          </p:cNvPr>
          <p:cNvSpPr/>
          <p:nvPr/>
        </p:nvSpPr>
        <p:spPr>
          <a:xfrm>
            <a:off x="6974943" y="2227276"/>
            <a:ext cx="167780" cy="1663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B5EAB5E8-6821-4AF9-952B-CABD31A1022D}"/>
              </a:ext>
            </a:extLst>
          </p:cNvPr>
          <p:cNvSpPr/>
          <p:nvPr/>
        </p:nvSpPr>
        <p:spPr>
          <a:xfrm>
            <a:off x="6564205" y="4346895"/>
            <a:ext cx="167780" cy="16638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2A891E8-5604-4ECE-BFB9-378C6B7505F1}"/>
              </a:ext>
            </a:extLst>
          </p:cNvPr>
          <p:cNvSpPr txBox="1"/>
          <p:nvPr/>
        </p:nvSpPr>
        <p:spPr>
          <a:xfrm>
            <a:off x="4077759" y="3429000"/>
            <a:ext cx="141910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Clusters = 10</a:t>
            </a:r>
          </a:p>
        </p:txBody>
      </p:sp>
      <p:sp>
        <p:nvSpPr>
          <p:cNvPr id="12" name="TextBox 11">
            <a:extLst>
              <a:ext uri="{FF2B5EF4-FFF2-40B4-BE49-F238E27FC236}">
                <a16:creationId xmlns:a16="http://schemas.microsoft.com/office/drawing/2014/main" id="{424308B2-C36F-4D46-A569-D30E4B0363AF}"/>
              </a:ext>
            </a:extLst>
          </p:cNvPr>
          <p:cNvSpPr txBox="1"/>
          <p:nvPr/>
        </p:nvSpPr>
        <p:spPr>
          <a:xfrm>
            <a:off x="4125015" y="5390801"/>
            <a:ext cx="141910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Clusters = 5</a:t>
            </a:r>
          </a:p>
        </p:txBody>
      </p:sp>
      <p:sp>
        <p:nvSpPr>
          <p:cNvPr id="13" name="TextBox 12">
            <a:extLst>
              <a:ext uri="{FF2B5EF4-FFF2-40B4-BE49-F238E27FC236}">
                <a16:creationId xmlns:a16="http://schemas.microsoft.com/office/drawing/2014/main" id="{700AE8A8-9890-42CF-9B7F-5418632A52A4}"/>
              </a:ext>
            </a:extLst>
          </p:cNvPr>
          <p:cNvSpPr txBox="1"/>
          <p:nvPr/>
        </p:nvSpPr>
        <p:spPr>
          <a:xfrm>
            <a:off x="8620805" y="3429000"/>
            <a:ext cx="141910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Clusters = 8</a:t>
            </a:r>
          </a:p>
        </p:txBody>
      </p:sp>
      <p:sp>
        <p:nvSpPr>
          <p:cNvPr id="14" name="TextBox 13">
            <a:extLst>
              <a:ext uri="{FF2B5EF4-FFF2-40B4-BE49-F238E27FC236}">
                <a16:creationId xmlns:a16="http://schemas.microsoft.com/office/drawing/2014/main" id="{9159CBE8-DC36-41AB-BABF-859B0903975C}"/>
              </a:ext>
            </a:extLst>
          </p:cNvPr>
          <p:cNvSpPr txBox="1"/>
          <p:nvPr/>
        </p:nvSpPr>
        <p:spPr>
          <a:xfrm>
            <a:off x="8573549" y="5390801"/>
            <a:ext cx="141910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Clusters = 5</a:t>
            </a:r>
          </a:p>
        </p:txBody>
      </p:sp>
      <p:sp>
        <p:nvSpPr>
          <p:cNvPr id="11" name="Slide Number Placeholder 10">
            <a:extLst>
              <a:ext uri="{FF2B5EF4-FFF2-40B4-BE49-F238E27FC236}">
                <a16:creationId xmlns:a16="http://schemas.microsoft.com/office/drawing/2014/main" id="{A6F8DB74-A1FB-4909-91A5-FBAB0F4990C1}"/>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8</a:t>
            </a:fld>
            <a:endParaRPr lang="en-US" sz="28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A3CD30E-3C39-498D-918B-4997A4A625A1}"/>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6447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20A6E6-9267-4AF3-8E8A-B56FE74D2AF6}"/>
              </a:ext>
            </a:extLst>
          </p:cNvPr>
          <p:cNvSpPr txBox="1">
            <a:spLocks/>
          </p:cNvSpPr>
          <p:nvPr/>
        </p:nvSpPr>
        <p:spPr>
          <a:xfrm>
            <a:off x="3696398" y="0"/>
            <a:ext cx="4799202" cy="10066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K-means Clustering</a:t>
            </a:r>
          </a:p>
        </p:txBody>
      </p:sp>
      <p:pic>
        <p:nvPicPr>
          <p:cNvPr id="5" name="Picture 4">
            <a:extLst>
              <a:ext uri="{FF2B5EF4-FFF2-40B4-BE49-F238E27FC236}">
                <a16:creationId xmlns:a16="http://schemas.microsoft.com/office/drawing/2014/main" id="{01B90463-0995-4272-B21B-6C510072FAB5}"/>
              </a:ext>
            </a:extLst>
          </p:cNvPr>
          <p:cNvPicPr>
            <a:picLocks noChangeAspect="1"/>
          </p:cNvPicPr>
          <p:nvPr/>
        </p:nvPicPr>
        <p:blipFill rotWithShape="1">
          <a:blip r:embed="rId3"/>
          <a:srcRect t="6089"/>
          <a:stretch/>
        </p:blipFill>
        <p:spPr>
          <a:xfrm>
            <a:off x="6335730" y="4311939"/>
            <a:ext cx="2803878" cy="1898631"/>
          </a:xfrm>
          <a:prstGeom prst="rect">
            <a:avLst/>
          </a:prstGeom>
        </p:spPr>
      </p:pic>
      <p:pic>
        <p:nvPicPr>
          <p:cNvPr id="6" name="Picture 5">
            <a:extLst>
              <a:ext uri="{FF2B5EF4-FFF2-40B4-BE49-F238E27FC236}">
                <a16:creationId xmlns:a16="http://schemas.microsoft.com/office/drawing/2014/main" id="{63F4DB45-1D80-41C9-BA1A-BCB7FFA3E8F7}"/>
              </a:ext>
            </a:extLst>
          </p:cNvPr>
          <p:cNvPicPr>
            <a:picLocks noChangeAspect="1"/>
          </p:cNvPicPr>
          <p:nvPr/>
        </p:nvPicPr>
        <p:blipFill rotWithShape="1">
          <a:blip r:embed="rId4"/>
          <a:srcRect t="6089"/>
          <a:stretch/>
        </p:blipFill>
        <p:spPr>
          <a:xfrm>
            <a:off x="132879" y="4311941"/>
            <a:ext cx="2803878" cy="1898629"/>
          </a:xfrm>
          <a:prstGeom prst="rect">
            <a:avLst/>
          </a:prstGeom>
        </p:spPr>
      </p:pic>
      <p:pic>
        <p:nvPicPr>
          <p:cNvPr id="7170" name="Picture 2">
            <a:extLst>
              <a:ext uri="{FF2B5EF4-FFF2-40B4-BE49-F238E27FC236}">
                <a16:creationId xmlns:a16="http://schemas.microsoft.com/office/drawing/2014/main" id="{E90F647D-7D34-4FB2-A316-65D5429B2D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089"/>
          <a:stretch/>
        </p:blipFill>
        <p:spPr bwMode="auto">
          <a:xfrm>
            <a:off x="132879" y="1303424"/>
            <a:ext cx="2805161" cy="18994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C5CEFF49-27EC-46C5-9E58-5594A2D6AD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089"/>
          <a:stretch/>
        </p:blipFill>
        <p:spPr bwMode="auto">
          <a:xfrm>
            <a:off x="6335730" y="1399887"/>
            <a:ext cx="2725771" cy="180303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D2B458-54C3-4412-8C46-4E85300BF68F}"/>
              </a:ext>
            </a:extLst>
          </p:cNvPr>
          <p:cNvSpPr>
            <a:spLocks noGrp="1"/>
          </p:cNvSpPr>
          <p:nvPr>
            <p:ph type="sldNum" sz="quarter" idx="12"/>
          </p:nvPr>
        </p:nvSpPr>
        <p:spPr/>
        <p:txBody>
          <a:bodyPr/>
          <a:lstStyle/>
          <a:p>
            <a:fld id="{D347F6B4-8316-4D26-B292-4ACD75D9AE72}" type="slidenum">
              <a:rPr lang="en-US" sz="2800" b="1" smtClean="0">
                <a:latin typeface="Times New Roman" panose="02020603050405020304" pitchFamily="18" charset="0"/>
                <a:cs typeface="Times New Roman" panose="02020603050405020304" pitchFamily="18" charset="0"/>
              </a:rPr>
              <a:t>9</a:t>
            </a:fld>
            <a:endParaRPr lang="en-US" sz="2800" b="1"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A9BF13BB-70D7-46C2-A1CA-DEE8A7C23E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089"/>
          <a:stretch/>
        </p:blipFill>
        <p:spPr bwMode="auto">
          <a:xfrm>
            <a:off x="3222072" y="1303424"/>
            <a:ext cx="2805160" cy="18994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5953E934-7B50-465C-BCC9-64DBB4E623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728"/>
          <a:stretch/>
        </p:blipFill>
        <p:spPr bwMode="auto">
          <a:xfrm>
            <a:off x="9223908" y="1417377"/>
            <a:ext cx="2725771" cy="17680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B663FB59-DC2A-4B51-AD7E-65F078EE26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089"/>
          <a:stretch/>
        </p:blipFill>
        <p:spPr bwMode="auto">
          <a:xfrm>
            <a:off x="3234306" y="4311940"/>
            <a:ext cx="2803878" cy="1898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536EAFF-A96C-4271-A9C8-B5F15AD76588}"/>
              </a:ext>
            </a:extLst>
          </p:cNvPr>
          <p:cNvPicPr>
            <a:picLocks noChangeAspect="1"/>
          </p:cNvPicPr>
          <p:nvPr/>
        </p:nvPicPr>
        <p:blipFill rotWithShape="1">
          <a:blip r:embed="rId10"/>
          <a:srcRect t="7434"/>
          <a:stretch/>
        </p:blipFill>
        <p:spPr>
          <a:xfrm>
            <a:off x="9223908" y="4313028"/>
            <a:ext cx="2947716" cy="1897542"/>
          </a:xfrm>
          <a:prstGeom prst="rect">
            <a:avLst/>
          </a:prstGeom>
        </p:spPr>
      </p:pic>
      <p:sp>
        <p:nvSpPr>
          <p:cNvPr id="11" name="TextBox 10">
            <a:extLst>
              <a:ext uri="{FF2B5EF4-FFF2-40B4-BE49-F238E27FC236}">
                <a16:creationId xmlns:a16="http://schemas.microsoft.com/office/drawing/2014/main" id="{FDBB60C6-C0A5-4FA4-8279-35543F7370BA}"/>
              </a:ext>
            </a:extLst>
          </p:cNvPr>
          <p:cNvSpPr txBox="1"/>
          <p:nvPr/>
        </p:nvSpPr>
        <p:spPr>
          <a:xfrm>
            <a:off x="1644242" y="813732"/>
            <a:ext cx="2986481" cy="369332"/>
          </a:xfrm>
          <a:prstGeom prst="rect">
            <a:avLst/>
          </a:prstGeom>
          <a:noFill/>
        </p:spPr>
        <p:txBody>
          <a:bodyPr wrap="square" rtlCol="0">
            <a:spAutoFit/>
          </a:bodyPr>
          <a:lstStyle/>
          <a:p>
            <a:pPr algn="ctr"/>
            <a:r>
              <a:rPr lang="en-US" b="1" u="sng" dirty="0">
                <a:latin typeface="Times New Roman" panose="02020603050405020304" pitchFamily="18" charset="0"/>
                <a:cs typeface="Times New Roman" panose="02020603050405020304" pitchFamily="18" charset="0"/>
              </a:rPr>
              <a:t>AWS CPU</a:t>
            </a:r>
          </a:p>
        </p:txBody>
      </p:sp>
      <p:sp>
        <p:nvSpPr>
          <p:cNvPr id="15" name="TextBox 14">
            <a:extLst>
              <a:ext uri="{FF2B5EF4-FFF2-40B4-BE49-F238E27FC236}">
                <a16:creationId xmlns:a16="http://schemas.microsoft.com/office/drawing/2014/main" id="{0B44A3BE-A66F-4D36-B67A-12FBCFAAE35C}"/>
              </a:ext>
            </a:extLst>
          </p:cNvPr>
          <p:cNvSpPr txBox="1"/>
          <p:nvPr/>
        </p:nvSpPr>
        <p:spPr>
          <a:xfrm>
            <a:off x="7646367" y="831908"/>
            <a:ext cx="2986481" cy="369332"/>
          </a:xfrm>
          <a:prstGeom prst="rect">
            <a:avLst/>
          </a:prstGeom>
          <a:noFill/>
        </p:spPr>
        <p:txBody>
          <a:bodyPr wrap="square" rtlCol="0">
            <a:spAutoFit/>
          </a:bodyPr>
          <a:lstStyle/>
          <a:p>
            <a:pPr algn="ctr"/>
            <a:r>
              <a:rPr lang="en-US" b="1" u="sng" dirty="0">
                <a:latin typeface="Times New Roman" panose="02020603050405020304" pitchFamily="18" charset="0"/>
                <a:cs typeface="Times New Roman" panose="02020603050405020304" pitchFamily="18" charset="0"/>
              </a:rPr>
              <a:t>Industrial Machine Part</a:t>
            </a:r>
          </a:p>
        </p:txBody>
      </p:sp>
      <p:sp>
        <p:nvSpPr>
          <p:cNvPr id="16" name="TextBox 15">
            <a:extLst>
              <a:ext uri="{FF2B5EF4-FFF2-40B4-BE49-F238E27FC236}">
                <a16:creationId xmlns:a16="http://schemas.microsoft.com/office/drawing/2014/main" id="{62C17B09-A662-4EB8-A611-F9F5C3306DC0}"/>
              </a:ext>
            </a:extLst>
          </p:cNvPr>
          <p:cNvSpPr txBox="1"/>
          <p:nvPr/>
        </p:nvSpPr>
        <p:spPr>
          <a:xfrm>
            <a:off x="1422283" y="3660947"/>
            <a:ext cx="3430398" cy="369332"/>
          </a:xfrm>
          <a:prstGeom prst="rect">
            <a:avLst/>
          </a:prstGeom>
          <a:noFill/>
        </p:spPr>
        <p:txBody>
          <a:bodyPr wrap="square" rtlCol="0">
            <a:spAutoFit/>
          </a:bodyPr>
          <a:lstStyle/>
          <a:p>
            <a:pPr algn="ctr"/>
            <a:r>
              <a:rPr lang="en-US" b="1" u="sng" dirty="0">
                <a:latin typeface="Times New Roman" panose="02020603050405020304" pitchFamily="18" charset="0"/>
                <a:cs typeface="Times New Roman" panose="02020603050405020304" pitchFamily="18" charset="0"/>
              </a:rPr>
              <a:t>Office Space Room Temperature</a:t>
            </a:r>
          </a:p>
        </p:txBody>
      </p:sp>
      <p:sp>
        <p:nvSpPr>
          <p:cNvPr id="17" name="TextBox 16">
            <a:extLst>
              <a:ext uri="{FF2B5EF4-FFF2-40B4-BE49-F238E27FC236}">
                <a16:creationId xmlns:a16="http://schemas.microsoft.com/office/drawing/2014/main" id="{9698A51E-8CB4-446F-A6E3-45D84A0BD6C1}"/>
              </a:ext>
            </a:extLst>
          </p:cNvPr>
          <p:cNvSpPr txBox="1"/>
          <p:nvPr/>
        </p:nvSpPr>
        <p:spPr>
          <a:xfrm>
            <a:off x="7783236" y="3660947"/>
            <a:ext cx="2986481" cy="369332"/>
          </a:xfrm>
          <a:prstGeom prst="rect">
            <a:avLst/>
          </a:prstGeom>
          <a:noFill/>
        </p:spPr>
        <p:txBody>
          <a:bodyPr wrap="square" rtlCol="0">
            <a:spAutoFit/>
          </a:bodyPr>
          <a:lstStyle/>
          <a:p>
            <a:pPr algn="ctr"/>
            <a:r>
              <a:rPr lang="en-US" b="1" u="sng" dirty="0">
                <a:latin typeface="Times New Roman" panose="02020603050405020304" pitchFamily="18" charset="0"/>
                <a:cs typeface="Times New Roman" panose="02020603050405020304" pitchFamily="18" charset="0"/>
              </a:rPr>
              <a:t>AWS Cluster</a:t>
            </a:r>
          </a:p>
        </p:txBody>
      </p:sp>
      <p:sp>
        <p:nvSpPr>
          <p:cNvPr id="12" name="Oval 11">
            <a:extLst>
              <a:ext uri="{FF2B5EF4-FFF2-40B4-BE49-F238E27FC236}">
                <a16:creationId xmlns:a16="http://schemas.microsoft.com/office/drawing/2014/main" id="{76769ADF-59E8-4AB4-97BA-72DBA51C8D37}"/>
              </a:ext>
            </a:extLst>
          </p:cNvPr>
          <p:cNvSpPr/>
          <p:nvPr/>
        </p:nvSpPr>
        <p:spPr>
          <a:xfrm>
            <a:off x="3495523" y="1711354"/>
            <a:ext cx="318782" cy="4043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5846161-A60C-4A50-B0AB-E0AB348F4982}"/>
              </a:ext>
            </a:extLst>
          </p:cNvPr>
          <p:cNvSpPr/>
          <p:nvPr/>
        </p:nvSpPr>
        <p:spPr>
          <a:xfrm>
            <a:off x="11459361" y="1881119"/>
            <a:ext cx="376217" cy="4043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173FE34-6D1C-467C-8E21-3F9F939EDD57}"/>
              </a:ext>
            </a:extLst>
          </p:cNvPr>
          <p:cNvSpPr/>
          <p:nvPr/>
        </p:nvSpPr>
        <p:spPr>
          <a:xfrm>
            <a:off x="11040946" y="2230396"/>
            <a:ext cx="171537" cy="234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B50B011-DBAA-413D-A209-050F0105BF45}"/>
              </a:ext>
            </a:extLst>
          </p:cNvPr>
          <p:cNvSpPr/>
          <p:nvPr/>
        </p:nvSpPr>
        <p:spPr>
          <a:xfrm>
            <a:off x="5023716" y="5696126"/>
            <a:ext cx="320071" cy="2516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278EE3-54A6-452E-BD88-1F2A957B70A6}"/>
              </a:ext>
            </a:extLst>
          </p:cNvPr>
          <p:cNvSpPr/>
          <p:nvPr/>
        </p:nvSpPr>
        <p:spPr>
          <a:xfrm>
            <a:off x="9722840" y="5780015"/>
            <a:ext cx="177618" cy="1677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DC912E-3DD5-4FC0-BEA6-D664CFB0FF4F}"/>
              </a:ext>
            </a:extLst>
          </p:cNvPr>
          <p:cNvSpPr/>
          <p:nvPr/>
        </p:nvSpPr>
        <p:spPr>
          <a:xfrm>
            <a:off x="11881503" y="4539843"/>
            <a:ext cx="177618" cy="1677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DF36FEB-D930-4CAA-AB3D-5DDB53A0B4AB}"/>
              </a:ext>
            </a:extLst>
          </p:cNvPr>
          <p:cNvSpPr txBox="1"/>
          <p:nvPr/>
        </p:nvSpPr>
        <p:spPr>
          <a:xfrm>
            <a:off x="4328611" y="6352886"/>
            <a:ext cx="3534776"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Unsupervised</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334283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2405</TotalTime>
  <Words>3550</Words>
  <Application>Microsoft Office PowerPoint</Application>
  <PresentationFormat>Widescreen</PresentationFormat>
  <Paragraphs>509</Paragraphs>
  <Slides>27</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Retrospect</vt:lpstr>
      <vt:lpstr>Applications of machine learning for anomaly detection</vt:lpstr>
      <vt:lpstr>PowerPoint Presentation</vt:lpstr>
      <vt:lpstr>Unsupervised data</vt:lpstr>
      <vt:lpstr>Supervised Data</vt:lpstr>
      <vt:lpstr>PowerPoint Presentation</vt:lpstr>
      <vt:lpstr>PowerPoint Presentation</vt:lpstr>
      <vt:lpstr>PowerPoint Presentation</vt:lpstr>
      <vt:lpstr>K-means Clustering</vt:lpstr>
      <vt:lpstr>PowerPoint Presentation</vt:lpstr>
      <vt:lpstr>Isolation Forest |  SVM  | Neural Network</vt:lpstr>
      <vt:lpstr>PowerPoint Presentation</vt:lpstr>
      <vt:lpstr>PowerPoint Presentation</vt:lpstr>
      <vt:lpstr>PowerPoint Presentation</vt:lpstr>
      <vt:lpstr>PowerPoint Presentation</vt:lpstr>
      <vt:lpstr>Credit Card Fraud Dataset</vt:lpstr>
      <vt:lpstr>PowerPoint Presentation</vt:lpstr>
      <vt:lpstr>PowerPoint Presentation</vt:lpstr>
      <vt:lpstr>PowerPoint Presentation</vt:lpstr>
      <vt:lpstr>Supervised Models on Credit Card Dataset</vt:lpstr>
      <vt:lpstr>PowerPoint Presentation</vt:lpstr>
      <vt:lpstr>PowerPoint Presentation</vt:lpstr>
      <vt:lpstr>Hyperparameter Tuning XGBoost</vt:lpstr>
      <vt:lpstr>Results</vt:lpstr>
      <vt:lpstr>Conclusion</vt:lpstr>
      <vt:lpstr>Additional Considerations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Simpson (Student)</dc:creator>
  <cp:lastModifiedBy>Daniel Simpson (Student)</cp:lastModifiedBy>
  <cp:revision>345</cp:revision>
  <dcterms:created xsi:type="dcterms:W3CDTF">2021-03-12T15:25:22Z</dcterms:created>
  <dcterms:modified xsi:type="dcterms:W3CDTF">2021-03-22T12:30:03Z</dcterms:modified>
</cp:coreProperties>
</file>